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66" r:id="rId4"/>
    <p:sldId id="259" r:id="rId5"/>
    <p:sldId id="263" r:id="rId6"/>
    <p:sldId id="260" r:id="rId7"/>
    <p:sldId id="261" r:id="rId8"/>
    <p:sldId id="262" r:id="rId9"/>
    <p:sldId id="271" r:id="rId10"/>
    <p:sldId id="264" r:id="rId11"/>
    <p:sldId id="272" r:id="rId12"/>
    <p:sldId id="265" r:id="rId13"/>
    <p:sldId id="268" r:id="rId14"/>
    <p:sldId id="269" r:id="rId15"/>
    <p:sldId id="273" r:id="rId16"/>
    <p:sldId id="270" r:id="rId17"/>
    <p:sldId id="267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D200D2"/>
    <a:srgbClr val="B400B4"/>
    <a:srgbClr val="CCCC99"/>
    <a:srgbClr val="CC99FF"/>
    <a:srgbClr val="33CC33"/>
    <a:srgbClr val="3366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36" y="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8110AD0-55D0-4BA0-810E-8BC1ACD2642F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7854F9E-D988-4E77-B24F-FEFC8009B2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CA4E86C-DCB4-407C-852B-BE448F769BBC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72DAE0-EFE6-4347-9C11-7A6BFA439A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741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281347-E352-4135-A4B6-D463A2200809}" type="slidenum">
              <a:rPr lang="es-ES" smtClean="0"/>
              <a:pPr/>
              <a:t>1</a:t>
            </a:fld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7680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DB0C56-5F38-4539-AD08-47D4DD4DFB84}" type="slidenum">
              <a:rPr lang="es-ES" smtClean="0"/>
              <a:pPr/>
              <a:t>10</a:t>
            </a:fld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8704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115514-88BC-40FC-9E0A-C83F7E20FA7E}" type="slidenum">
              <a:rPr lang="es-ES" smtClean="0"/>
              <a:pPr/>
              <a:t>11</a:t>
            </a:fld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9830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9941DE-BEEC-4B50-BCD6-3DF8F8F82780}" type="slidenum">
              <a:rPr lang="es-ES" smtClean="0"/>
              <a:pPr/>
              <a:t>12</a:t>
            </a:fld>
            <a:endParaRPr 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9318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C7B0881-E0C4-4521-AC5E-C30B2AF4C4A1}" type="slidenum">
              <a:rPr lang="es-ES" smtClean="0"/>
              <a:pPr/>
              <a:t>13</a:t>
            </a:fld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9625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53E2C1-052A-4DA3-9CDD-CAA74F6D8B8D}" type="slidenum">
              <a:rPr lang="es-ES" smtClean="0"/>
              <a:pPr/>
              <a:t>14</a:t>
            </a:fld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9933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D0F600-F4B0-4CAC-8ECB-19EA60A148FD}" type="slidenum">
              <a:rPr lang="es-ES" smtClean="0"/>
              <a:pPr/>
              <a:t>15</a:t>
            </a:fld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0137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185AE2-5943-4F60-A708-1237F5741540}" type="slidenum">
              <a:rPr lang="es-ES" smtClean="0"/>
              <a:pPr/>
              <a:t>16</a:t>
            </a:fld>
            <a:endParaRPr lang="es-E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0445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A24236-B2BD-4637-A91C-5F4DE9F00294}" type="slidenum">
              <a:rPr lang="es-ES" smtClean="0"/>
              <a:pPr/>
              <a:t>17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048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222E66-8895-4ACD-AA8D-1F5DED54F582}" type="slidenum">
              <a:rPr lang="es-ES" smtClean="0"/>
              <a:pPr/>
              <a:t>2</a:t>
            </a:fld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355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AA37F5-178E-408E-B63D-5A35C631B569}" type="slidenum">
              <a:rPr lang="es-ES" smtClean="0"/>
              <a:pPr/>
              <a:t>3</a:t>
            </a:fld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662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443D39-C5CD-4945-B501-F95D11634088}" type="slidenum">
              <a:rPr lang="es-ES" smtClean="0"/>
              <a:pPr/>
              <a:t>4</a:t>
            </a:fld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969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F4CE5-36C3-4518-960D-4C33970E563E}" type="slidenum">
              <a:rPr lang="es-ES" smtClean="0"/>
              <a:pPr/>
              <a:t>5</a:t>
            </a:fld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277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B6F0FF-54A8-4001-8CEB-AC5EA755BC26}" type="slidenum">
              <a:rPr lang="es-ES" smtClean="0"/>
              <a:pPr/>
              <a:t>6</a:t>
            </a:fld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584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DB5BBB6-3208-4FB9-BE97-89956074D27C}" type="slidenum">
              <a:rPr lang="es-ES" smtClean="0"/>
              <a:pPr/>
              <a:t>7</a:t>
            </a:fld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891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344884-4522-4DFD-A1AC-A36634735A7E}" type="slidenum">
              <a:rPr lang="es-ES" smtClean="0"/>
              <a:pPr/>
              <a:t>8</a:t>
            </a:fld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73731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68560BE-6F67-449D-83B3-7783FD9626DC}" type="slidenum">
              <a:rPr lang="es-ES" sz="1200"/>
              <a:pPr algn="r"/>
              <a:t>9</a:t>
            </a:fld>
            <a:endParaRPr lang="es-E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s-ES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s-ES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s-ES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s-ES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s-ES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s-ES"/>
              </a:p>
            </p:txBody>
          </p:sp>
        </p:grpSp>
      </p:grpSp>
      <p:sp>
        <p:nvSpPr>
          <p:cNvPr id="3892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3892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E1067-39CC-44A8-9EF8-2B1E5C5F9965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600A-94E2-4882-B21C-170B76F0824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29BB2-CDD2-4D15-9432-77D77D36B454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2D692-08A0-43E3-855F-875CE9B9824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30BB6-6A6F-46C5-92B4-59B81F4B5A24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F5BAD-949C-45D8-BBAC-D2E74F501E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3371D-B375-480C-A3B7-254B53537FB9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785B7-5609-4E0C-ADC4-C264C84E761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4DBD9-F826-47AF-9367-1CAC175272AF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FAFC6-949E-41FF-A80E-0E3F06F2707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F41EC-62A9-43BA-9CBA-5232970258CE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35A62-4222-4B02-AE17-FE3F4116D04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06B1A-B01B-4DB9-9765-A2EE4AAC4AB0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EB175-A650-41EC-8B57-74C2A263BB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3C08F-1C03-41B0-9D7F-95A6C01D3804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D5C65-FA5F-40EB-A8AF-9264BB3717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B4994-DEA2-40D1-B2AA-CD2EFB80B926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5EF90-7760-4D09-91F8-E6CEB9C0ABD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990B0-22A0-487F-B2ED-BC9CD83D13A0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36B90F-B590-46CD-B09E-DBA6D8BE8D4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C8FE4-2BF7-4919-ADF6-D8BF13643750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6DC5F-7979-4940-9773-29B7F68E9FE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3789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s-ES" sz="2400">
                <a:latin typeface="Times New Roman" pitchFamily="18" charset="0"/>
              </a:endParaRPr>
            </a:p>
          </p:txBody>
        </p:sp>
        <p:grpSp>
          <p:nvGrpSpPr>
            <p:cNvPr id="1639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3789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s-ES" sz="2400">
                  <a:latin typeface="Times New Roman" pitchFamily="18" charset="0"/>
                </a:endParaRPr>
              </a:p>
            </p:txBody>
          </p:sp>
          <p:sp>
            <p:nvSpPr>
              <p:cNvPr id="3789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s-ES"/>
              </a:p>
            </p:txBody>
          </p:sp>
        </p:grpSp>
      </p:grpSp>
      <p:sp>
        <p:nvSpPr>
          <p:cNvPr id="1638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638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3789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6FF74D90-A687-40F9-8D15-58DC063DA530}" type="datetimeFigureOut">
              <a:rPr lang="es-ES"/>
              <a:pPr>
                <a:defRPr/>
              </a:pPr>
              <a:t>19/10/2012</a:t>
            </a:fld>
            <a:endParaRPr lang="es-ES"/>
          </a:p>
        </p:txBody>
      </p:sp>
      <p:sp>
        <p:nvSpPr>
          <p:cNvPr id="3789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0774DFE-2298-4E03-8F76-2B01BB1B82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799" r:id="rId2"/>
    <p:sldLayoutId id="2147483798" r:id="rId3"/>
    <p:sldLayoutId id="2147483797" r:id="rId4"/>
    <p:sldLayoutId id="2147483796" r:id="rId5"/>
    <p:sldLayoutId id="2147483795" r:id="rId6"/>
    <p:sldLayoutId id="2147483794" r:id="rId7"/>
    <p:sldLayoutId id="2147483793" r:id="rId8"/>
    <p:sldLayoutId id="2147483792" r:id="rId9"/>
    <p:sldLayoutId id="2147483791" r:id="rId10"/>
    <p:sldLayoutId id="2147483790" r:id="rId11"/>
  </p:sldLayoutIdLst>
  <p:transition spd="med">
    <p:cover dir="ld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0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1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2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3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1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4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5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15.bin"/><Relationship Id="rId9" Type="http://schemas.openxmlformats.org/officeDocument/2006/relationships/hyperlink" Target="lc0641.pdf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6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16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7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17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3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4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5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6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7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5" Type="http://schemas.openxmlformats.org/officeDocument/2006/relationships/oleObject" Target="../embeddings/oleObject8.bin"/><Relationship Id="rId4" Type="http://schemas.openxmlformats.org/officeDocument/2006/relationships/hyperlink" Target="PI/VARIOS%20PI/Gui&#243;n%20de%20la%20Entrevista.doc" TargetMode="External"/><Relationship Id="rId9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9.xml"/><Relationship Id="rId7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531hxGhg6t8FBM:&amp;imgrefurl=http://estudiantesaluni.blogspot.com/2011/10/excursion-segovia.html&amp;docid=U9yjCqm2Ep9K_M&amp;imgurl=http://4.bp.blogspot.com/-XEdYA-vYfbY/TpcJete481I/AAAAAAAAAMc/XIHqBX9I6C8/s1600/im17407segovia.jpg&amp;w=640&amp;h=480&amp;ei=hBRtUK6IGeKn0QXD_ICABA&amp;zoom=1&amp;iact=hc&amp;vpx=350&amp;vpy=277&amp;dur=515&amp;hovh=194&amp;hovw=259&amp;tx=119&amp;ty=135&amp;sig=101768676613319935778&amp;page=1&amp;tbnh=125&amp;tbnw=167&amp;start=0&amp;ndsp=18&amp;ved=1t:429,r:7,s:0,i:93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jpeg"/><Relationship Id="rId5" Type="http://schemas.openxmlformats.org/officeDocument/2006/relationships/hyperlink" Target="http://www.google.es/imgres?q=segovia&amp;hl=es&amp;safe=strict&amp;sa=X&amp;rls=com.microsoft:es:IE-SearchBox&amp;rlz=1I7WZPA_en&amp;biw=1280&amp;bih=603&amp;tbm=isch&amp;prmd=imvns&amp;tbnid=nb1BcQeyW_6BgM:&amp;imgrefurl=http://estudiantesaluni.blogspot.com/2012/08/visita-segovia.html&amp;docid=C2cMpKRYyHlq4M&amp;imgurl=http://1.bp.blogspot.com/-_rNGsXTVha4/UDJC313KgPI/AAAAAAAAAJk/vxK7rZPRRM4/s640/segovia.jpg&amp;w=500&amp;h=297&amp;ei=hBRtUK6IGeKn0QXD_ICABA&amp;zoom=1&amp;iact=hc&amp;vpx=156&amp;vpy=287&amp;dur=3172&amp;hovh=173&amp;hovw=291&amp;tx=178&amp;ty=87&amp;sig=101768676613319935778&amp;page=1&amp;tbnh=99&amp;tbnw=166&amp;start=0&amp;ndsp=18&amp;ved=1t:429,r:6,s:0,i:90" TargetMode="External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ttp://t0.gstatic.com/images?q=tbn:ANd9GcQGvn-9bvdNrljje8bmR3o-ZfWIllPXYUQk4nBtFA29FH395et8cw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96571" y="3660321"/>
            <a:ext cx="6342743" cy="2145393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</p:pic>
      <p:sp>
        <p:nvSpPr>
          <p:cNvPr id="102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19125" y="1514475"/>
            <a:ext cx="8235950" cy="2233613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sz="3600" dirty="0">
                <a:solidFill>
                  <a:srgbClr val="D200D2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PERSPECTIVAS AL ALTA DEL PACIENTE TRASPLANTADO DE PROGENITORES HEMATOPOYÉTICOS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258357" y="4056290"/>
            <a:ext cx="4521200" cy="1444625"/>
          </a:xfrm>
        </p:spPr>
        <p:txBody>
          <a:bodyPr/>
          <a:lstStyle/>
          <a:p>
            <a:pPr marL="533400" indent="-533400" algn="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_tradnl" sz="2000" b="1" dirty="0">
                <a:solidFill>
                  <a:srgbClr val="0000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A. M. Márquez Padilla</a:t>
            </a:r>
          </a:p>
          <a:p>
            <a:pPr marL="533400" indent="-533400" algn="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_tradnl" sz="2000" b="1" dirty="0">
                <a:solidFill>
                  <a:srgbClr val="0000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S. Castro Gómez</a:t>
            </a:r>
          </a:p>
          <a:p>
            <a:pPr marL="533400" indent="-533400" algn="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_tradnl" sz="2000" b="1" dirty="0">
                <a:solidFill>
                  <a:srgbClr val="0000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A. Navas Ruiz</a:t>
            </a:r>
          </a:p>
          <a:p>
            <a:pPr marL="533400" indent="-533400" algn="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_tradnl" sz="2000" b="1" dirty="0"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H. R. U. Carlos Haya. </a:t>
            </a:r>
            <a:r>
              <a:rPr lang="es-ES_tradnl" sz="2000" b="1" dirty="0" smtClean="0"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Málaga</a:t>
            </a:r>
            <a:endParaRPr lang="es-ES_tradnl" sz="2000" b="1" dirty="0">
              <a:solidFill>
                <a:schemeClr val="accent3">
                  <a:lumMod val="5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ES" sz="2000" dirty="0"/>
          </a:p>
        </p:txBody>
      </p:sp>
      <p:graphicFrame>
        <p:nvGraphicFramePr>
          <p:cNvPr id="1026" name="Object 5"/>
          <p:cNvGraphicFramePr>
            <a:graphicFrameLocks/>
          </p:cNvGraphicFramePr>
          <p:nvPr/>
        </p:nvGraphicFramePr>
        <p:xfrm>
          <a:off x="6159500" y="6037263"/>
          <a:ext cx="2484438" cy="549275"/>
        </p:xfrm>
        <a:graphic>
          <a:graphicData uri="http://schemas.openxmlformats.org/presentationml/2006/ole">
            <p:oleObj spid="_x0000_s1026" r:id="rId5" imgW="7098558" imgH="1835593" progId="">
              <p:embed/>
            </p:oleObj>
          </a:graphicData>
        </a:graphic>
      </p:graphicFrame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1331913" y="260350"/>
            <a:ext cx="6154737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b="1" dirty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17º Congreso Nacional de Enfermería Hematológica  </a:t>
            </a:r>
            <a:r>
              <a:rPr lang="es-ES_tradnl" sz="1600" b="1" dirty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Segovia  18-20 de Octubre 2012</a:t>
            </a: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2859088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9218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9218" r:id="rId4" imgW="7098558" imgH="1835593" progId="">
              <p:embed/>
            </p:oleObj>
          </a:graphicData>
        </a:graphic>
      </p:graphicFrame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95313" y="595313"/>
            <a:ext cx="5848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RESULTADOS</a:t>
            </a: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581025" y="1668463"/>
            <a:ext cx="79533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_tradnl" sz="2400"/>
              <a:t>	Tras el análisis de las seis primeras entrevistas, se localizaron los temas emergentes, realizando una primera clasificación. </a:t>
            </a:r>
          </a:p>
          <a:p>
            <a:pPr algn="just"/>
            <a:r>
              <a:rPr lang="es-ES_tradnl" sz="2400"/>
              <a:t>	</a:t>
            </a:r>
          </a:p>
          <a:p>
            <a:pPr algn="just"/>
            <a:r>
              <a:rPr lang="es-ES_tradnl" sz="2400"/>
              <a:t>	Se continuó el análisis de entrevistas hasta 18 de las 27 realizadas,  con las cuales se ha obtenido la saturación de datos.</a:t>
            </a:r>
          </a:p>
          <a:p>
            <a:pPr algn="just"/>
            <a:endParaRPr lang="es-ES_tradnl" sz="2400"/>
          </a:p>
          <a:p>
            <a:pPr algn="just"/>
            <a:r>
              <a:rPr lang="es-ES_tradnl" sz="2400"/>
              <a:t>	De este primer análisis  se han obtenido numerosos temas que han sido categorizados en tres grandes grupos: vida, enfermedad y superación.</a:t>
            </a:r>
            <a:endParaRPr lang="es-ES" sz="2400"/>
          </a:p>
        </p:txBody>
      </p:sp>
      <p:pic>
        <p:nvPicPr>
          <p:cNvPr id="9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2859088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86018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86018" r:id="rId4" imgW="7098558" imgH="1835593" progId="">
              <p:embed/>
            </p:oleObj>
          </a:graphicData>
        </a:graphic>
      </p:graphicFrame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95313" y="595313"/>
            <a:ext cx="5848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RESULTADOS</a:t>
            </a:r>
          </a:p>
        </p:txBody>
      </p:sp>
      <p:sp>
        <p:nvSpPr>
          <p:cNvPr id="86021" name="Text Box 8"/>
          <p:cNvSpPr txBox="1">
            <a:spLocks noChangeArrowheads="1"/>
          </p:cNvSpPr>
          <p:nvPr/>
        </p:nvSpPr>
        <p:spPr bwMode="auto">
          <a:xfrm>
            <a:off x="581025" y="1668463"/>
            <a:ext cx="7953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_tradnl" sz="2400"/>
              <a:t>	</a:t>
            </a:r>
            <a:endParaRPr lang="es-ES" sz="2400"/>
          </a:p>
        </p:txBody>
      </p:sp>
      <p:pic>
        <p:nvPicPr>
          <p:cNvPr id="9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86025" name="11 CuadroTexto"/>
          <p:cNvSpPr txBox="1">
            <a:spLocks noChangeArrowheads="1"/>
          </p:cNvSpPr>
          <p:nvPr/>
        </p:nvSpPr>
        <p:spPr bwMode="auto">
          <a:xfrm>
            <a:off x="900113" y="1930400"/>
            <a:ext cx="7893050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400"/>
              <a:t>De forma general podemos concluir :</a:t>
            </a:r>
          </a:p>
          <a:p>
            <a:endParaRPr lang="es-ES_tradnl" sz="2400"/>
          </a:p>
          <a:p>
            <a:pPr>
              <a:buFont typeface="Wingdings" pitchFamily="2" charset="2"/>
              <a:buChar char="Ø"/>
            </a:pPr>
            <a:r>
              <a:rPr lang="es-ES_tradnl" sz="2400"/>
              <a:t>41,80% de los sujetos hablan sobre el concepto de </a:t>
            </a:r>
            <a:r>
              <a:rPr lang="es-ES_tradnl" sz="2400" b="1"/>
              <a:t>ENFERMEDAD. </a:t>
            </a:r>
          </a:p>
          <a:p>
            <a:endParaRPr lang="es-ES_tradnl" sz="2400"/>
          </a:p>
          <a:p>
            <a:pPr>
              <a:buFont typeface="Wingdings" pitchFamily="2" charset="2"/>
              <a:buChar char="Ø"/>
            </a:pPr>
            <a:r>
              <a:rPr lang="es-ES_tradnl" sz="2400"/>
              <a:t>33,33% hacen alusiones a los aspectos del concepto </a:t>
            </a:r>
            <a:r>
              <a:rPr lang="es-ES_tradnl" sz="2400" b="1"/>
              <a:t>VIDA.  </a:t>
            </a:r>
          </a:p>
          <a:p>
            <a:endParaRPr lang="es-ES_tradnl" sz="2400"/>
          </a:p>
          <a:p>
            <a:pPr>
              <a:buFont typeface="Wingdings" pitchFamily="2" charset="2"/>
              <a:buChar char="Ø"/>
            </a:pPr>
            <a:r>
              <a:rPr lang="es-ES_tradnl" sz="2400"/>
              <a:t>24,85% realizaban comentarios sobre aspectos de </a:t>
            </a:r>
            <a:r>
              <a:rPr lang="es-ES_tradnl" sz="2400" b="1"/>
              <a:t>SUPERACION .</a:t>
            </a:r>
            <a:endParaRPr lang="es-ES" sz="2400" b="1"/>
          </a:p>
          <a:p>
            <a:endParaRPr lang="es-E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746625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10242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10242" r:id="rId4" imgW="7098558" imgH="1835593" progId="">
              <p:embed/>
            </p:oleObj>
          </a:graphicData>
        </a:graphic>
      </p:graphicFrame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23888" y="449263"/>
            <a:ext cx="512445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RESULTADOS:  </a:t>
            </a:r>
          </a:p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CATEGORIAS-CONCEPTOS</a:t>
            </a:r>
          </a:p>
        </p:txBody>
      </p:sp>
      <p:graphicFrame>
        <p:nvGraphicFramePr>
          <p:cNvPr id="10328" name="Group 88"/>
          <p:cNvGraphicFramePr>
            <a:graphicFrameLocks noGrp="1"/>
          </p:cNvGraphicFramePr>
          <p:nvPr/>
        </p:nvGraphicFramePr>
        <p:xfrm>
          <a:off x="1460500" y="2674938"/>
          <a:ext cx="6335713" cy="403225"/>
        </p:xfrm>
        <a:graphic>
          <a:graphicData uri="http://schemas.openxmlformats.org/drawingml/2006/table">
            <a:tbl>
              <a:tblPr/>
              <a:tblGrid>
                <a:gridCol w="2284413"/>
                <a:gridCol w="4051300"/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CONCEPTOS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SUBCONCEPTOS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FF33"/>
                        </a:gs>
                        <a:gs pos="50000">
                          <a:srgbClr val="B1FF97"/>
                        </a:gs>
                        <a:gs pos="100000">
                          <a:srgbClr val="66FF33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0329" name="Group 89"/>
          <p:cNvGraphicFramePr>
            <a:graphicFrameLocks noGrp="1"/>
          </p:cNvGraphicFramePr>
          <p:nvPr/>
        </p:nvGraphicFramePr>
        <p:xfrm>
          <a:off x="1446213" y="3338513"/>
          <a:ext cx="6334125" cy="1887855"/>
        </p:xfrm>
        <a:graphic>
          <a:graphicData uri="http://schemas.openxmlformats.org/drawingml/2006/table">
            <a:tbl>
              <a:tblPr/>
              <a:tblGrid>
                <a:gridCol w="2298700"/>
                <a:gridCol w="754062"/>
                <a:gridCol w="3281363"/>
              </a:tblGrid>
              <a:tr h="415925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s-ES_tradn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s-ES_tradn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charset="0"/>
                        </a:rPr>
                        <a:t>VIDA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BIOGRAFÍA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3746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FAMILIA Y AMIGOS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146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ACTIVIDAD LABORAL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146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SITUACIÓN ECONÓMICA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698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PROYECTOS PERSONALES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0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252913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11266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11266" r:id="rId4" imgW="7098558" imgH="1835593" progId="">
              <p:embed/>
            </p:oleObj>
          </a:graphicData>
        </a:graphic>
      </p:graphicFrame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79438" y="433388"/>
            <a:ext cx="583406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RESULTADOS:  </a:t>
            </a:r>
          </a:p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CATEGORIAS-CONCEPTOS</a:t>
            </a:r>
          </a:p>
        </p:txBody>
      </p:sp>
      <p:graphicFrame>
        <p:nvGraphicFramePr>
          <p:cNvPr id="11316" name="Group 52"/>
          <p:cNvGraphicFramePr>
            <a:graphicFrameLocks noGrp="1"/>
          </p:cNvGraphicFramePr>
          <p:nvPr/>
        </p:nvGraphicFramePr>
        <p:xfrm>
          <a:off x="1012825" y="3209925"/>
          <a:ext cx="7554913" cy="2194560"/>
        </p:xfrm>
        <a:graphic>
          <a:graphicData uri="http://schemas.openxmlformats.org/drawingml/2006/table">
            <a:tbl>
              <a:tblPr/>
              <a:tblGrid>
                <a:gridCol w="2011363"/>
                <a:gridCol w="661987"/>
                <a:gridCol w="4881563"/>
              </a:tblGrid>
              <a:tr h="273050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s-ES_tradn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s-ES_tradn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charset="0"/>
                        </a:rPr>
                        <a:t>ENFERMEDAD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HISTORIA DE LA ENFERMEDAD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ASISTENCIA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PADECIMIENTO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INCERTIDUMBRE  DE FUTURO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DÉFICIT DE CONOCIMIENTOS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PROPUESTAS DE MEJORA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318" name="Group 54"/>
          <p:cNvGraphicFramePr>
            <a:graphicFrameLocks noGrp="1"/>
          </p:cNvGraphicFramePr>
          <p:nvPr/>
        </p:nvGraphicFramePr>
        <p:xfrm>
          <a:off x="995363" y="2486025"/>
          <a:ext cx="7556500" cy="403225"/>
        </p:xfrm>
        <a:graphic>
          <a:graphicData uri="http://schemas.openxmlformats.org/drawingml/2006/table">
            <a:tbl>
              <a:tblPr/>
              <a:tblGrid>
                <a:gridCol w="2024062"/>
                <a:gridCol w="5532438"/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CONCEPTOS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SUBCONCEPTOS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FF33"/>
                        </a:gs>
                        <a:gs pos="50000">
                          <a:srgbClr val="B1FF97"/>
                        </a:gs>
                        <a:gs pos="100000">
                          <a:srgbClr val="66FF33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pic>
        <p:nvPicPr>
          <p:cNvPr id="10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354513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12290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12290" r:id="rId4" imgW="7098558" imgH="1835593" progId="">
              <p:embed/>
            </p:oleObj>
          </a:graphicData>
        </a:graphic>
      </p:graphicFrame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81025" y="449263"/>
            <a:ext cx="493395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RESULTADOS:  </a:t>
            </a:r>
          </a:p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CATEGORIAS-CONCEPTOS</a:t>
            </a:r>
          </a:p>
        </p:txBody>
      </p:sp>
      <p:graphicFrame>
        <p:nvGraphicFramePr>
          <p:cNvPr id="12334" name="Group 46"/>
          <p:cNvGraphicFramePr>
            <a:graphicFrameLocks noGrp="1"/>
          </p:cNvGraphicFramePr>
          <p:nvPr/>
        </p:nvGraphicFramePr>
        <p:xfrm>
          <a:off x="1520825" y="3565525"/>
          <a:ext cx="6378575" cy="1463040"/>
        </p:xfrm>
        <a:graphic>
          <a:graphicData uri="http://schemas.openxmlformats.org/drawingml/2006/table">
            <a:tbl>
              <a:tblPr/>
              <a:tblGrid>
                <a:gridCol w="2238375"/>
                <a:gridCol w="566738"/>
                <a:gridCol w="3573462"/>
              </a:tblGrid>
              <a:tr h="27305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s-ES_tradn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" charset="0"/>
                        </a:rPr>
                        <a:t>SUPERACIÓN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RELIGIOSIDAD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36512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ACTITUD POSITIVA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ESTRATEGIAS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APOYOS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331" name="Group 43"/>
          <p:cNvGraphicFramePr>
            <a:graphicFrameLocks noGrp="1"/>
          </p:cNvGraphicFramePr>
          <p:nvPr/>
        </p:nvGraphicFramePr>
        <p:xfrm>
          <a:off x="1535113" y="2814638"/>
          <a:ext cx="6335712" cy="407988"/>
        </p:xfrm>
        <a:graphic>
          <a:graphicData uri="http://schemas.openxmlformats.org/drawingml/2006/table">
            <a:tbl>
              <a:tblPr/>
              <a:tblGrid>
                <a:gridCol w="2238375"/>
                <a:gridCol w="4097337"/>
              </a:tblGrid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CONCEPTOS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SUBCONCEPTOS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66FF33"/>
                        </a:gs>
                        <a:gs pos="50000">
                          <a:srgbClr val="B1FF97"/>
                        </a:gs>
                        <a:gs pos="100000">
                          <a:srgbClr val="66FF33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pic>
        <p:nvPicPr>
          <p:cNvPr id="10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354513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90114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90114" r:id="rId4" imgW="7098558" imgH="1835593" progId="">
              <p:embed/>
            </p:oleObj>
          </a:graphicData>
        </a:graphic>
      </p:graphicFrame>
      <p:pic>
        <p:nvPicPr>
          <p:cNvPr id="10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90119" name="14 CuadroTexto"/>
          <p:cNvSpPr txBox="1">
            <a:spLocks noChangeArrowheads="1"/>
          </p:cNvSpPr>
          <p:nvPr/>
        </p:nvSpPr>
        <p:spPr bwMode="auto">
          <a:xfrm>
            <a:off x="798513" y="1495425"/>
            <a:ext cx="8026400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  <a:p>
            <a:pPr algn="just"/>
            <a:r>
              <a:rPr lang="es-ES" sz="2400"/>
              <a:t>	El presente proyecto de investigación ha sido subvencionado por la Consejería de Salud de la Junta de Andalucía con el expediente nº0601-2010.</a:t>
            </a:r>
          </a:p>
          <a:p>
            <a:pPr algn="just"/>
            <a:endParaRPr lang="es-ES" sz="2400"/>
          </a:p>
          <a:p>
            <a:pPr algn="just"/>
            <a:r>
              <a:rPr lang="es-ES" sz="2400"/>
              <a:t>	El documento se encuentra publicado en el fascículo 1 de 2012 de la Biblioteca Lascasas dentro de la sección "Proyectos de investigación".</a:t>
            </a:r>
          </a:p>
          <a:p>
            <a:endParaRPr lang="es-ES" sz="2400"/>
          </a:p>
          <a:p>
            <a:r>
              <a:rPr lang="es-ES" sz="2400"/>
              <a:t>Puede acceder en:</a:t>
            </a:r>
          </a:p>
          <a:p>
            <a:r>
              <a:rPr lang="es-ES" sz="2400">
                <a:hlinkClick r:id="rId9" action="ppaction://hlinkfile"/>
              </a:rPr>
              <a:t>http://www.index-f.com/lascasas/documentos/lc0641.php</a:t>
            </a:r>
            <a:endParaRPr lang="es-ES" sz="2400"/>
          </a:p>
          <a:p>
            <a:endParaRPr lang="es-ES"/>
          </a:p>
          <a:p>
            <a:endParaRPr lang="es-ES"/>
          </a:p>
          <a:p>
            <a:r>
              <a:rPr lang="es-ES"/>
              <a:t/>
            </a:r>
            <a:br>
              <a:rPr lang="es-ES"/>
            </a:br>
            <a:endParaRPr lang="es-ES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354513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66562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66562" r:id="rId4" imgW="7098558" imgH="1835593" progId="">
              <p:embed/>
            </p:oleObj>
          </a:graphicData>
        </a:graphic>
      </p:graphicFrame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95313" y="593725"/>
            <a:ext cx="493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BIBLIOGRAFÍA:  </a:t>
            </a:r>
          </a:p>
        </p:txBody>
      </p:sp>
      <p:pic>
        <p:nvPicPr>
          <p:cNvPr id="10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54063" y="1709738"/>
            <a:ext cx="80708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algn="just" eaLnBrk="0" hangingPunct="0">
              <a:defRPr/>
            </a:pPr>
            <a:r>
              <a:rPr lang="es-ES" sz="1100" b="1" dirty="0">
                <a:latin typeface="+mn-lt"/>
                <a:cs typeface="Arial" pitchFamily="34" charset="0"/>
              </a:rPr>
              <a:t>1.- Carreras E, </a:t>
            </a:r>
            <a:r>
              <a:rPr lang="es-ES" sz="1100" b="1" dirty="0" err="1">
                <a:latin typeface="+mn-lt"/>
                <a:cs typeface="Arial" pitchFamily="34" charset="0"/>
              </a:rPr>
              <a:t>Brunet</a:t>
            </a:r>
            <a:r>
              <a:rPr lang="es-ES" sz="1100" b="1" dirty="0">
                <a:latin typeface="+mn-lt"/>
                <a:cs typeface="Arial" pitchFamily="34" charset="0"/>
              </a:rPr>
              <a:t> S, Ortega JJ, Rovira M, Sierra J, Urbano </a:t>
            </a:r>
            <a:r>
              <a:rPr lang="es-ES" sz="1100" b="1" dirty="0" err="1">
                <a:latin typeface="+mn-lt"/>
                <a:cs typeface="Arial" pitchFamily="34" charset="0"/>
              </a:rPr>
              <a:t>Ispizua</a:t>
            </a:r>
            <a:r>
              <a:rPr lang="es-ES" sz="1100" b="1" dirty="0">
                <a:latin typeface="+mn-lt"/>
                <a:cs typeface="Arial" pitchFamily="34" charset="0"/>
              </a:rPr>
              <a:t> A. Manual de Trasplante </a:t>
            </a:r>
            <a:r>
              <a:rPr lang="es-ES" sz="1100" b="1" dirty="0" err="1">
                <a:latin typeface="+mn-lt"/>
                <a:cs typeface="Arial" pitchFamily="34" charset="0"/>
              </a:rPr>
              <a:t>Hemopoyético</a:t>
            </a:r>
            <a:r>
              <a:rPr lang="es-ES" sz="1100" b="1" dirty="0">
                <a:latin typeface="+mn-lt"/>
                <a:cs typeface="Arial" pitchFamily="34" charset="0"/>
              </a:rPr>
              <a:t>. </a:t>
            </a:r>
            <a:r>
              <a:rPr lang="en-GB" sz="1100" b="1" dirty="0">
                <a:latin typeface="+mn-lt"/>
                <a:cs typeface="Arial" pitchFamily="34" charset="0"/>
              </a:rPr>
              <a:t>3ª ed. Sabadell: </a:t>
            </a:r>
            <a:r>
              <a:rPr lang="en-GB" sz="1100" b="1" dirty="0" err="1">
                <a:latin typeface="+mn-lt"/>
                <a:cs typeface="Arial" pitchFamily="34" charset="0"/>
              </a:rPr>
              <a:t>Ediciones</a:t>
            </a:r>
            <a:r>
              <a:rPr lang="en-GB" sz="1100" b="1" dirty="0">
                <a:latin typeface="+mn-lt"/>
                <a:cs typeface="Arial" pitchFamily="34" charset="0"/>
              </a:rPr>
              <a:t> </a:t>
            </a:r>
            <a:r>
              <a:rPr lang="en-GB" sz="1100" b="1" dirty="0" err="1">
                <a:latin typeface="+mn-lt"/>
                <a:cs typeface="Arial" pitchFamily="34" charset="0"/>
              </a:rPr>
              <a:t>Antares</a:t>
            </a:r>
            <a:r>
              <a:rPr lang="en-GB" sz="1100" b="1" dirty="0">
                <a:latin typeface="+mn-lt"/>
                <a:cs typeface="Arial" pitchFamily="34" charset="0"/>
              </a:rPr>
              <a:t>, SCP; 2004. </a:t>
            </a:r>
            <a:endParaRPr lang="es-ES_tradnl" sz="1100" b="1" dirty="0">
              <a:latin typeface="+mn-lt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en-GB" sz="1100" b="1" dirty="0">
                <a:latin typeface="+mn-lt"/>
                <a:ea typeface="SimSun"/>
                <a:cs typeface="Arial" pitchFamily="34" charset="0"/>
              </a:rPr>
              <a:t>2.- </a:t>
            </a:r>
            <a:r>
              <a:rPr lang="en-GB" sz="1100" b="1" dirty="0" err="1">
                <a:latin typeface="+mn-lt"/>
                <a:ea typeface="SimSun"/>
                <a:cs typeface="Arial" pitchFamily="34" charset="0"/>
              </a:rPr>
              <a:t>Andrykowski</a:t>
            </a:r>
            <a:r>
              <a:rPr lang="en-GB" sz="1100" b="1" dirty="0">
                <a:latin typeface="+mn-lt"/>
                <a:ea typeface="SimSun"/>
                <a:cs typeface="Arial" pitchFamily="34" charset="0"/>
              </a:rPr>
              <a:t> MA, Brady MJ, </a:t>
            </a:r>
            <a:r>
              <a:rPr lang="en-GB" sz="1100" b="1" dirty="0" err="1">
                <a:latin typeface="+mn-lt"/>
                <a:ea typeface="SimSun"/>
                <a:cs typeface="Arial" pitchFamily="34" charset="0"/>
              </a:rPr>
              <a:t>Henslee</a:t>
            </a:r>
            <a:r>
              <a:rPr lang="en-GB" sz="1100" b="1" dirty="0">
                <a:latin typeface="+mn-lt"/>
                <a:ea typeface="SimSun"/>
                <a:cs typeface="Arial" pitchFamily="34" charset="0"/>
              </a:rPr>
              <a:t> Downey PJ.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Psychosocial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factors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predictive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of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survival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after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allogeneic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bone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marrow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transplantation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for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leukemia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. </a:t>
            </a:r>
            <a:r>
              <a:rPr lang="es-ES_tradnl" sz="1100" b="1" dirty="0" err="1">
                <a:latin typeface="+mn-lt"/>
                <a:ea typeface="SimSun"/>
                <a:cs typeface="Arial" pitchFamily="34" charset="0"/>
              </a:rPr>
              <a:t>Psychosom</a:t>
            </a:r>
            <a:r>
              <a:rPr lang="es-ES_tradnl" sz="1100" b="1" dirty="0">
                <a:latin typeface="+mn-lt"/>
                <a:ea typeface="SimSun"/>
                <a:cs typeface="Arial" pitchFamily="34" charset="0"/>
              </a:rPr>
              <a:t> Med 1994; 56(5): 432-439.</a:t>
            </a:r>
            <a:endParaRPr lang="es-ES" sz="1100" dirty="0">
              <a:latin typeface="+mn-lt"/>
            </a:endParaRPr>
          </a:p>
          <a:p>
            <a:pPr algn="just" eaLnBrk="0" hangingPunct="0">
              <a:defRPr/>
            </a:pP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3.-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Andrykowski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MA,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Greiner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CB,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Altmaier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EM,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Burish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TG,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Antin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JH, Gingrich R et al.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Quality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of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life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following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bone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marrow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transplantation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: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findings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from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a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multicentre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sz="1100" b="1" dirty="0" err="1">
                <a:latin typeface="+mn-lt"/>
                <a:ea typeface="SimSun"/>
                <a:cs typeface="Arial" pitchFamily="34" charset="0"/>
              </a:rPr>
              <a:t>study</a:t>
            </a:r>
            <a:r>
              <a:rPr lang="es-ES" sz="1100" b="1" dirty="0">
                <a:latin typeface="+mn-lt"/>
                <a:ea typeface="SimSun"/>
                <a:cs typeface="Arial" pitchFamily="34" charset="0"/>
              </a:rPr>
              <a:t>. </a:t>
            </a:r>
            <a:r>
              <a:rPr lang="en-GB" sz="1100" b="1" dirty="0">
                <a:latin typeface="+mn-lt"/>
                <a:ea typeface="SimSun"/>
                <a:cs typeface="Arial" pitchFamily="34" charset="0"/>
              </a:rPr>
              <a:t>Br J Cancer 1995; 71(6): 1322–1329. </a:t>
            </a:r>
            <a:endParaRPr lang="es-ES" altLang="zh-CN" sz="1100" b="1" dirty="0">
              <a:latin typeface="+mn-lt"/>
              <a:ea typeface="Courier New" pitchFamily="49" charset="0"/>
              <a:cs typeface="Arial" pitchFamily="34" charset="0"/>
            </a:endParaRPr>
          </a:p>
          <a:p>
            <a:pPr algn="just" eaLnBrk="0" hangingPunct="0">
              <a:defRPr/>
            </a:pP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4.-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Holder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D,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Inkster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S.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Psychosocial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effects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of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bone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marrow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transplantation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. </a:t>
            </a:r>
            <a:r>
              <a:rPr lang="en-GB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Nurs</a:t>
            </a:r>
            <a:r>
              <a:rPr lang="en-GB" altLang="zh-CN" sz="1100" b="1" dirty="0">
                <a:latin typeface="+mn-lt"/>
                <a:ea typeface="Courier New" pitchFamily="49" charset="0"/>
                <a:cs typeface="Arial" pitchFamily="34" charset="0"/>
              </a:rPr>
              <a:t> Times 1994; 90(39): 44-45.</a:t>
            </a:r>
            <a:r>
              <a:rPr lang="es-ES" altLang="zh-CN" sz="1100" dirty="0">
                <a:latin typeface="+mn-lt"/>
              </a:rPr>
              <a:t> </a:t>
            </a:r>
          </a:p>
          <a:p>
            <a:pPr algn="just" eaLnBrk="0" hangingPunct="0">
              <a:defRPr/>
            </a:pPr>
            <a:r>
              <a:rPr lang="en-GB" altLang="zh-CN" sz="1100" b="1" dirty="0">
                <a:latin typeface="+mn-lt"/>
                <a:ea typeface="SimSun"/>
                <a:cs typeface="Arial" pitchFamily="34" charset="0"/>
              </a:rPr>
              <a:t>5.- </a:t>
            </a:r>
            <a:r>
              <a:rPr lang="en-GB" altLang="zh-CN" sz="1100" b="1" dirty="0" err="1">
                <a:latin typeface="+mn-lt"/>
                <a:ea typeface="SimSun"/>
                <a:cs typeface="Arial" pitchFamily="34" charset="0"/>
              </a:rPr>
              <a:t>Molassioti</a:t>
            </a:r>
            <a:r>
              <a:rPr lang="en-GB" altLang="zh-CN" sz="1100" b="1" dirty="0">
                <a:latin typeface="+mn-lt"/>
                <a:ea typeface="SimSun"/>
                <a:cs typeface="Arial" pitchFamily="34" charset="0"/>
              </a:rPr>
              <a:t> A. </a:t>
            </a:r>
            <a:r>
              <a:rPr lang="en-GB" altLang="zh-CN" sz="1100" b="1" dirty="0" err="1">
                <a:latin typeface="+mn-lt"/>
                <a:ea typeface="SimSun"/>
                <a:cs typeface="Arial" pitchFamily="34" charset="0"/>
              </a:rPr>
              <a:t>Psicological</a:t>
            </a:r>
            <a:r>
              <a:rPr lang="en-GB" altLang="zh-CN" sz="1100" b="1" dirty="0">
                <a:latin typeface="+mn-lt"/>
                <a:ea typeface="SimSun"/>
                <a:cs typeface="Arial" pitchFamily="34" charset="0"/>
              </a:rPr>
              <a:t> care in bone marrow transplantation. </a:t>
            </a:r>
            <a:r>
              <a:rPr lang="en-GB" altLang="zh-CN" sz="1100" b="1" dirty="0" err="1">
                <a:latin typeface="+mn-lt"/>
                <a:ea typeface="SimSun"/>
                <a:cs typeface="Arial" pitchFamily="34" charset="0"/>
              </a:rPr>
              <a:t>Nurs</a:t>
            </a:r>
            <a:r>
              <a:rPr lang="en-GB" altLang="zh-CN" sz="1100" b="1" dirty="0">
                <a:latin typeface="+mn-lt"/>
                <a:ea typeface="SimSun"/>
                <a:cs typeface="Arial" pitchFamily="34" charset="0"/>
              </a:rPr>
              <a:t> Times 1995; 91(37): 36-37.</a:t>
            </a:r>
            <a:endParaRPr lang="es-ES" altLang="zh-CN" sz="1100" dirty="0">
              <a:latin typeface="+mn-lt"/>
            </a:endParaRPr>
          </a:p>
          <a:p>
            <a:pPr algn="just" eaLnBrk="0" hangingPunct="0">
              <a:defRPr/>
            </a:pP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6.-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Tarzian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AJ, 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Iwata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PA,  Cohen MZ. </a:t>
            </a:r>
            <a:r>
              <a:rPr lang="en-GB" altLang="zh-CN" sz="1100" b="1" dirty="0" err="1">
                <a:latin typeface="+mn-lt"/>
                <a:ea typeface="SimSun"/>
                <a:cs typeface="Arial" pitchFamily="34" charset="0"/>
              </a:rPr>
              <a:t>Autologous</a:t>
            </a:r>
            <a:r>
              <a:rPr lang="en-GB" altLang="zh-CN" sz="1100" b="1" dirty="0">
                <a:latin typeface="+mn-lt"/>
                <a:ea typeface="SimSun"/>
                <a:cs typeface="Arial" pitchFamily="34" charset="0"/>
              </a:rPr>
              <a:t> bone marrow transplantation: the patient's perspective of information needs. 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Cancer </a:t>
            </a:r>
            <a:r>
              <a:rPr lang="es-ES_tradnl" altLang="zh-CN" sz="1100" b="1" dirty="0" err="1">
                <a:latin typeface="+mn-lt"/>
                <a:ea typeface="SimSun"/>
                <a:cs typeface="Arial" pitchFamily="34" charset="0"/>
              </a:rPr>
              <a:t>Nurs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 1999; 22(2): 103-110</a:t>
            </a:r>
            <a:r>
              <a:rPr lang="es-ES_tradnl" altLang="zh-CN" sz="1100" dirty="0">
                <a:latin typeface="+mn-lt"/>
                <a:ea typeface="SimSun"/>
                <a:cs typeface="Arial" pitchFamily="34" charset="0"/>
              </a:rPr>
              <a:t>. </a:t>
            </a:r>
            <a:endParaRPr lang="es-ES" altLang="zh-CN" sz="1100" dirty="0">
              <a:latin typeface="+mn-lt"/>
            </a:endParaRPr>
          </a:p>
          <a:p>
            <a:pPr algn="just" eaLnBrk="0" hangingPunct="0">
              <a:defRPr/>
            </a:pP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7.- Baker F,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Zabora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J,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Polland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A,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Wingard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J.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Reintegration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after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bone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marrow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transplantation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. 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Cancer </a:t>
            </a:r>
            <a:r>
              <a:rPr lang="es-ES_tradnl" altLang="zh-CN" sz="1100" b="1" dirty="0" err="1">
                <a:latin typeface="+mn-lt"/>
                <a:ea typeface="SimSun"/>
                <a:cs typeface="Arial" pitchFamily="34" charset="0"/>
              </a:rPr>
              <a:t>Pract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 1999; 7(4): 190-197.</a:t>
            </a:r>
            <a:endParaRPr lang="es-ES" altLang="zh-CN" sz="1100" dirty="0">
              <a:latin typeface="+mn-lt"/>
            </a:endParaRPr>
          </a:p>
          <a:p>
            <a:pPr algn="just" eaLnBrk="0" hangingPunct="0">
              <a:defRPr/>
            </a:pP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8.- Pontes L,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Guirardello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EB,  Campos CJG.  Revista da Escola de Enfermagem da USP 2007; 41(1): 154-160. </a:t>
            </a:r>
            <a:endParaRPr lang="es-ES" altLang="zh-CN" sz="1100" dirty="0">
              <a:latin typeface="+mn-lt"/>
            </a:endParaRPr>
          </a:p>
          <a:p>
            <a:pPr algn="just" eaLnBrk="0" hangingPunct="0">
              <a:defRPr/>
            </a:pP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9.-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Wataru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Fukuo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,</a:t>
            </a:r>
            <a:r>
              <a:rPr lang="pt-BR" altLang="zh-CN" sz="1100" b="1" baseline="30000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Kazuhiro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Yoshiuchi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,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Yoshiyuki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Takimoto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,</a:t>
            </a:r>
            <a:r>
              <a:rPr lang="pt-BR" altLang="zh-CN" sz="1100" b="1" baseline="30000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Noriyuki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Sakamoto,</a:t>
            </a:r>
            <a:r>
              <a:rPr lang="pt-BR" altLang="zh-CN" sz="1100" b="1" baseline="30000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Hiroe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Kikuchi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,</a:t>
            </a:r>
            <a:r>
              <a:rPr lang="pt-BR" altLang="zh-CN" sz="1100" b="1" baseline="30000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Maki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Hachizuka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pt-BR" altLang="zh-CN" sz="1100" b="1" dirty="0" err="1">
                <a:latin typeface="+mn-lt"/>
                <a:ea typeface="SimSun"/>
                <a:cs typeface="Arial" pitchFamily="34" charset="0"/>
              </a:rPr>
              <a:t>et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al.</a:t>
            </a:r>
            <a:r>
              <a:rPr lang="pt-BR" altLang="zh-CN" sz="1100" b="1" baseline="30000" dirty="0">
                <a:latin typeface="+mn-lt"/>
                <a:ea typeface="SimSun"/>
                <a:cs typeface="Arial" pitchFamily="34" charset="0"/>
              </a:rPr>
              <a:t>.</a:t>
            </a:r>
            <a:r>
              <a:rPr lang="pt-BR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Comparison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of temporal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changes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in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psychological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distress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after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hematopoietic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stem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cell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transplantation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among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the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underlying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diseases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of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Japanese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adult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SimSun"/>
                <a:cs typeface="Arial" pitchFamily="34" charset="0"/>
              </a:rPr>
              <a:t>patients</a:t>
            </a:r>
            <a:r>
              <a:rPr lang="es-ES" altLang="zh-CN" sz="1100" b="1" dirty="0">
                <a:latin typeface="+mn-lt"/>
                <a:ea typeface="SimSun"/>
                <a:cs typeface="Arial" pitchFamily="34" charset="0"/>
              </a:rPr>
              <a:t>. </a:t>
            </a:r>
            <a:r>
              <a:rPr lang="es-ES_tradnl" altLang="zh-CN" sz="1100" b="1" dirty="0" err="1">
                <a:latin typeface="+mn-lt"/>
                <a:ea typeface="SimSun"/>
                <a:cs typeface="Arial" pitchFamily="34" charset="0"/>
              </a:rPr>
              <a:t>BioPsychosocial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 Medicine 2008; 2: 24.</a:t>
            </a:r>
            <a:endParaRPr lang="es-ES" altLang="zh-CN" sz="1100" b="1" dirty="0">
              <a:latin typeface="+mn-lt"/>
              <a:ea typeface="Courier New" pitchFamily="49" charset="0"/>
              <a:cs typeface="Arial" pitchFamily="34" charset="0"/>
            </a:endParaRPr>
          </a:p>
          <a:p>
            <a:pPr algn="just" eaLnBrk="0" hangingPunct="0">
              <a:defRPr/>
            </a:pP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10.-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Grant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M,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Cooke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L,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Bratia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S, Forman SJ.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Discharge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and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Unscheduled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Readmissions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of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Adult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Patients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Undergoing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Hematopoietic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Stem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Cell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Transplantation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: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Implications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for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Developing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Nursing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 </a:t>
            </a:r>
            <a:r>
              <a:rPr lang="es-ES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Interventions</a:t>
            </a:r>
            <a:r>
              <a:rPr lang="es-ES" altLang="zh-CN" sz="1100" b="1" dirty="0">
                <a:latin typeface="+mn-lt"/>
                <a:ea typeface="Courier New" pitchFamily="49" charset="0"/>
                <a:cs typeface="Arial" pitchFamily="34" charset="0"/>
              </a:rPr>
              <a:t>. </a:t>
            </a:r>
            <a:r>
              <a:rPr lang="en-GB" altLang="zh-CN" sz="1100" b="1" dirty="0">
                <a:latin typeface="+mn-lt"/>
                <a:ea typeface="Courier New" pitchFamily="49" charset="0"/>
                <a:cs typeface="Arial" pitchFamily="34" charset="0"/>
              </a:rPr>
              <a:t>Oncol </a:t>
            </a:r>
            <a:r>
              <a:rPr lang="en-GB" altLang="zh-CN" sz="1100" b="1" dirty="0" err="1">
                <a:latin typeface="+mn-lt"/>
                <a:ea typeface="Courier New" pitchFamily="49" charset="0"/>
                <a:cs typeface="Arial" pitchFamily="34" charset="0"/>
              </a:rPr>
              <a:t>Nurs</a:t>
            </a:r>
            <a:r>
              <a:rPr lang="en-GB" altLang="zh-CN" sz="1100" b="1" dirty="0">
                <a:latin typeface="+mn-lt"/>
                <a:ea typeface="Courier New" pitchFamily="49" charset="0"/>
                <a:cs typeface="Arial" pitchFamily="34" charset="0"/>
              </a:rPr>
              <a:t> Forum 2005; 32(1): online exclusive E1-E8.</a:t>
            </a:r>
            <a:r>
              <a:rPr lang="es-ES" altLang="zh-CN" sz="1100" dirty="0">
                <a:latin typeface="+mn-lt"/>
              </a:rPr>
              <a:t> </a:t>
            </a:r>
            <a:endParaRPr lang="es-ES_tradnl" altLang="zh-CN" sz="1100" b="1" dirty="0">
              <a:latin typeface="+mn-lt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en-GB" altLang="zh-CN" sz="1100" b="1" dirty="0">
                <a:latin typeface="+mn-lt"/>
                <a:cs typeface="Arial" pitchFamily="34" charset="0"/>
              </a:rPr>
              <a:t>11.- Mosher CE, </a:t>
            </a:r>
            <a:r>
              <a:rPr lang="en-GB" altLang="zh-CN" sz="1100" b="1" dirty="0" err="1">
                <a:latin typeface="+mn-lt"/>
                <a:cs typeface="Arial" pitchFamily="34" charset="0"/>
              </a:rPr>
              <a:t>Redd</a:t>
            </a:r>
            <a:r>
              <a:rPr lang="en-GB" altLang="zh-CN" sz="1100" b="1" dirty="0">
                <a:latin typeface="+mn-lt"/>
                <a:cs typeface="Arial" pitchFamily="34" charset="0"/>
              </a:rPr>
              <a:t> WH, </a:t>
            </a:r>
            <a:r>
              <a:rPr lang="en-GB" altLang="zh-CN" sz="1100" b="1" dirty="0" err="1">
                <a:latin typeface="+mn-lt"/>
                <a:cs typeface="Arial" pitchFamily="34" charset="0"/>
              </a:rPr>
              <a:t>Rini</a:t>
            </a:r>
            <a:r>
              <a:rPr lang="en-GB" altLang="zh-CN" sz="1100" b="1" dirty="0">
                <a:latin typeface="+mn-lt"/>
                <a:cs typeface="Arial" pitchFamily="34" charset="0"/>
              </a:rPr>
              <a:t> CM, </a:t>
            </a:r>
            <a:r>
              <a:rPr lang="en-GB" altLang="zh-CN" sz="1100" b="1" dirty="0" err="1">
                <a:latin typeface="+mn-lt"/>
                <a:cs typeface="Arial" pitchFamily="34" charset="0"/>
              </a:rPr>
              <a:t>Burkhalter</a:t>
            </a:r>
            <a:r>
              <a:rPr lang="en-GB" altLang="zh-CN" sz="1100" b="1" dirty="0">
                <a:latin typeface="+mn-lt"/>
                <a:cs typeface="Arial" pitchFamily="34" charset="0"/>
              </a:rPr>
              <a:t> JE, </a:t>
            </a:r>
            <a:r>
              <a:rPr lang="en-GB" altLang="zh-CN" sz="1100" b="1" dirty="0" err="1">
                <a:latin typeface="+mn-lt"/>
                <a:cs typeface="Arial" pitchFamily="34" charset="0"/>
              </a:rPr>
              <a:t>DuHamel</a:t>
            </a:r>
            <a:r>
              <a:rPr lang="en-GB" altLang="zh-CN" sz="1100" b="1" dirty="0">
                <a:latin typeface="+mn-lt"/>
                <a:cs typeface="Arial" pitchFamily="34" charset="0"/>
              </a:rPr>
              <a:t> KN. Physical, psychological, and social </a:t>
            </a:r>
            <a:r>
              <a:rPr lang="en-GB" altLang="zh-CN" sz="1100" b="1" dirty="0" err="1">
                <a:latin typeface="+mn-lt"/>
                <a:cs typeface="Arial" pitchFamily="34" charset="0"/>
              </a:rPr>
              <a:t>sequelae</a:t>
            </a:r>
            <a:r>
              <a:rPr lang="en-GB" altLang="zh-CN" sz="1100" b="1" dirty="0">
                <a:latin typeface="+mn-lt"/>
                <a:cs typeface="Arial" pitchFamily="34" charset="0"/>
              </a:rPr>
              <a:t> following hematopoietic stem cell transplantation: a review of the literature. </a:t>
            </a:r>
            <a:r>
              <a:rPr lang="es-ES" altLang="zh-CN" sz="1100" b="1" dirty="0" err="1">
                <a:latin typeface="+mn-lt"/>
                <a:cs typeface="Arial" pitchFamily="34" charset="0"/>
              </a:rPr>
              <a:t>Psychooncology</a:t>
            </a:r>
            <a:r>
              <a:rPr lang="es-ES" altLang="zh-CN" sz="1100" b="1" dirty="0">
                <a:latin typeface="+mn-lt"/>
                <a:cs typeface="Arial" pitchFamily="34" charset="0"/>
              </a:rPr>
              <a:t> 2009; 18(2): 113-127.</a:t>
            </a:r>
            <a:endParaRPr lang="es-ES_tradnl" altLang="zh-CN" sz="1100" b="1" dirty="0">
              <a:latin typeface="+mn-lt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12.- </a:t>
            </a:r>
            <a:r>
              <a:rPr lang="es-ES_tradnl" altLang="zh-CN" sz="1100" b="1" dirty="0" err="1">
                <a:latin typeface="+mn-lt"/>
                <a:ea typeface="SimSun"/>
                <a:cs typeface="Arial" pitchFamily="34" charset="0"/>
              </a:rPr>
              <a:t>Bellver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 A, Moreno P. Riesgos psicosociales e intervención psicológica en los pacientes trasplantados de médula ósea. </a:t>
            </a:r>
            <a:r>
              <a:rPr lang="es-ES_tradnl" altLang="zh-CN" sz="1100" b="1" dirty="0" err="1">
                <a:latin typeface="+mn-lt"/>
                <a:ea typeface="SimSun"/>
                <a:cs typeface="Arial" pitchFamily="34" charset="0"/>
              </a:rPr>
              <a:t>Psicooncologia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 2009; 6(1): 65-81.</a:t>
            </a:r>
            <a:endParaRPr lang="es-ES" altLang="zh-CN" sz="1100" dirty="0">
              <a:latin typeface="+mn-lt"/>
            </a:endParaRPr>
          </a:p>
          <a:p>
            <a:pPr algn="just" eaLnBrk="0" hangingPunct="0">
              <a:defRPr/>
            </a:pP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13.- Junta de Andalucía. Diagnósticos enfermeros: definiciones y clasificación  2003-2004. Andalucía: Comunidad de Andalucía, Consejería de Salud; 2003. </a:t>
            </a:r>
            <a:endParaRPr lang="es-ES" altLang="zh-CN" sz="1100" dirty="0">
              <a:latin typeface="+mn-lt"/>
            </a:endParaRPr>
          </a:p>
          <a:p>
            <a:pPr algn="just" eaLnBrk="0" hangingPunct="0">
              <a:defRPr/>
            </a:pP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14.- Taylor SJ, </a:t>
            </a:r>
            <a:r>
              <a:rPr lang="es-ES_tradnl" altLang="zh-CN" sz="1100" b="1" dirty="0" err="1">
                <a:latin typeface="+mn-lt"/>
                <a:ea typeface="SimSun"/>
                <a:cs typeface="Arial" pitchFamily="34" charset="0"/>
              </a:rPr>
              <a:t>Bogdan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 R. Introducción a los métodos cualitativos de investigación. Buenos aires: </a:t>
            </a:r>
            <a:r>
              <a:rPr lang="es-ES_tradnl" altLang="zh-CN" sz="1100" b="1" dirty="0" err="1">
                <a:latin typeface="+mn-lt"/>
                <a:ea typeface="SimSun"/>
                <a:cs typeface="Arial" pitchFamily="34" charset="0"/>
              </a:rPr>
              <a:t>Paidós</a:t>
            </a:r>
            <a:r>
              <a:rPr lang="es-ES_tradnl" altLang="zh-CN" sz="1100" b="1" dirty="0">
                <a:latin typeface="+mn-lt"/>
                <a:ea typeface="SimSun"/>
                <a:cs typeface="Arial" pitchFamily="34" charset="0"/>
              </a:rPr>
              <a:t>; 1990. </a:t>
            </a:r>
            <a:endParaRPr lang="es-ES_tradnl" altLang="zh-CN" sz="1100" dirty="0">
              <a:latin typeface="+mn-lt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3716338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13314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13314" r:id="rId4" imgW="7098558" imgH="1835593" progId="">
              <p:embed/>
            </p:oleObj>
          </a:graphicData>
        </a:graphic>
      </p:graphicFrame>
      <p:sp>
        <p:nvSpPr>
          <p:cNvPr id="11272" name="WordArt 8"/>
          <p:cNvSpPr>
            <a:spLocks noChangeArrowheads="1" noChangeShapeType="1" noTextEdit="1"/>
          </p:cNvSpPr>
          <p:nvPr/>
        </p:nvSpPr>
        <p:spPr bwMode="auto">
          <a:xfrm>
            <a:off x="860425" y="1973263"/>
            <a:ext cx="7292975" cy="15779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s-E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B003B"/>
                    </a:gs>
                    <a:gs pos="100000">
                      <a:srgbClr val="80008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GRACIAS </a:t>
            </a:r>
          </a:p>
        </p:txBody>
      </p:sp>
      <p:sp>
        <p:nvSpPr>
          <p:cNvPr id="11273" name="WordArt 9"/>
          <p:cNvSpPr>
            <a:spLocks noChangeArrowheads="1" noChangeShapeType="1" noTextEdit="1"/>
          </p:cNvSpPr>
          <p:nvPr/>
        </p:nvSpPr>
        <p:spPr bwMode="auto">
          <a:xfrm>
            <a:off x="579438" y="4327525"/>
            <a:ext cx="7869237" cy="13874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s-E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POR VUESTRA ATENCION</a:t>
            </a:r>
          </a:p>
        </p:txBody>
      </p:sp>
      <p:pic>
        <p:nvPicPr>
          <p:cNvPr id="9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pic>
        <p:nvPicPr>
          <p:cNvPr id="10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2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2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/>
      <p:bldP spid="1127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g_hi" descr="http://t1.gstatic.com/images?q=tbn:ANd9GcQRe7rh08Ley3C8dym5_XY3R_xk2zBrKf84ONADFtKBJueMdS1-">
            <a:hlinkClick r:id="rId4"/>
          </p:cNvPr>
          <p:cNvPicPr/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g_hi" descr="http://t1.gstatic.com/images?q=tbn:ANd9GcSMk_BUTV9QP_5jK_FzXOGd7HEorha-KAmxMi1KXsOwfxq-nhrg0w">
            <a:hlinkClick r:id="rId6"/>
          </p:cNvPr>
          <p:cNvPicPr/>
          <p:nvPr/>
        </p:nvPicPr>
        <p:blipFill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2050" name="Object 5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2050" r:id="rId8" imgW="7098558" imgH="1835593" progId="">
              <p:embed/>
            </p:oleObj>
          </a:graphicData>
        </a:graphic>
      </p:graphicFrame>
      <p:sp>
        <p:nvSpPr>
          <p:cNvPr id="2054" name="Text Box 9"/>
          <p:cNvSpPr txBox="1">
            <a:spLocks noChangeArrowheads="1"/>
          </p:cNvSpPr>
          <p:nvPr/>
        </p:nvSpPr>
        <p:spPr bwMode="auto">
          <a:xfrm>
            <a:off x="609600" y="550863"/>
            <a:ext cx="55451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INTRODUCCIÓN</a:t>
            </a:r>
          </a:p>
        </p:txBody>
      </p:sp>
      <p:sp>
        <p:nvSpPr>
          <p:cNvPr id="2055" name="Text Box 11"/>
          <p:cNvSpPr txBox="1">
            <a:spLocks noChangeArrowheads="1"/>
          </p:cNvSpPr>
          <p:nvPr/>
        </p:nvSpPr>
        <p:spPr bwMode="auto">
          <a:xfrm>
            <a:off x="579438" y="1509713"/>
            <a:ext cx="799782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 b="1" dirty="0"/>
              <a:t>Trasplante de Progenitores Hematopoyéticos (TPH)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2400" dirty="0"/>
              <a:t>  Incremento de </a:t>
            </a:r>
            <a:r>
              <a:rPr lang="es-ES" sz="2400" dirty="0" smtClean="0"/>
              <a:t>trasplantes.</a:t>
            </a:r>
            <a:endParaRPr lang="es-ES" sz="24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2400" dirty="0"/>
              <a:t>  Objetivos del </a:t>
            </a:r>
            <a:r>
              <a:rPr lang="es-ES" sz="2400" dirty="0" smtClean="0"/>
              <a:t>TPH.</a:t>
            </a:r>
            <a:endParaRPr lang="es-ES" sz="24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2400" dirty="0"/>
              <a:t>  Tipos de </a:t>
            </a:r>
            <a:r>
              <a:rPr lang="es-ES" sz="2400" dirty="0" smtClean="0"/>
              <a:t>TPH.</a:t>
            </a:r>
            <a:endParaRPr lang="es-ES" sz="24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2400" dirty="0"/>
              <a:t>  Información a paciente y </a:t>
            </a:r>
            <a:r>
              <a:rPr lang="es-ES" sz="2400" dirty="0" smtClean="0"/>
              <a:t>familia.</a:t>
            </a:r>
            <a:endParaRPr lang="es-ES" sz="2400" dirty="0"/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es-ES" sz="2400" dirty="0"/>
              <a:t>  Efectos secundarios físicos, psicológicos, emocionales y </a:t>
            </a:r>
            <a:r>
              <a:rPr lang="es-ES" sz="2400" dirty="0" smtClean="0"/>
              <a:t>sociales se pueden resolver durante la hospitalización.</a:t>
            </a:r>
            <a:endParaRPr lang="es-ES" sz="2400" dirty="0"/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es-ES" sz="2400" dirty="0"/>
              <a:t>  </a:t>
            </a:r>
            <a:r>
              <a:rPr lang="es-ES" sz="2400" dirty="0" smtClean="0"/>
              <a:t>Intervención enfermera en las etapas </a:t>
            </a:r>
            <a:r>
              <a:rPr lang="es-ES" sz="2400" dirty="0"/>
              <a:t>Pre, Post trasplante y alta </a:t>
            </a:r>
            <a:r>
              <a:rPr lang="es-ES" sz="2400" dirty="0" smtClean="0"/>
              <a:t>domiciliaria.</a:t>
            </a:r>
            <a:endParaRPr lang="es-ES" sz="2400" dirty="0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165600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3074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3074" r:id="rId4" imgW="7098558" imgH="1835593" progId="">
              <p:embed/>
            </p:oleObj>
          </a:graphicData>
        </a:graphic>
      </p:graphicFrame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81025" y="565150"/>
            <a:ext cx="5545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INTRODUCCIÓN</a:t>
            </a:r>
          </a:p>
        </p:txBody>
      </p:sp>
      <p:sp>
        <p:nvSpPr>
          <p:cNvPr id="3077" name="8 Rectángulo"/>
          <p:cNvSpPr>
            <a:spLocks noChangeArrowheads="1"/>
          </p:cNvSpPr>
          <p:nvPr/>
        </p:nvSpPr>
        <p:spPr bwMode="auto">
          <a:xfrm>
            <a:off x="593725" y="1987550"/>
            <a:ext cx="7910513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30000"/>
              </a:lnSpc>
            </a:pPr>
            <a:r>
              <a:rPr lang="es-ES" sz="2400">
                <a:solidFill>
                  <a:srgbClr val="660033"/>
                </a:solidFill>
              </a:rPr>
              <a:t>	</a:t>
            </a:r>
            <a:r>
              <a:rPr lang="es-ES" sz="2000"/>
              <a:t>EL PACIENTE SOMETIDO A TRASPLANTE (TPH) PRESENTA DUDAS Y TEMORES QUE PUEDEN AFECTAR NEGATIVAMENTE A SU TRATAMIENTO DURANTE EL INGRESO EN LA UNIDAD DE AISLAMIENTO, PUDIENDO ALARGAR SU RECUPERACIÓN Y EL TIEMPO DE ESTANCIA EN LA MISMA.</a:t>
            </a:r>
          </a:p>
          <a:p>
            <a:pPr indent="449263" algn="just">
              <a:lnSpc>
                <a:spcPct val="130000"/>
              </a:lnSpc>
            </a:pPr>
            <a:endParaRPr lang="es-ES_tradnl" sz="2000"/>
          </a:p>
          <a:p>
            <a:pPr indent="449263" algn="just">
              <a:lnSpc>
                <a:spcPct val="130000"/>
              </a:lnSpc>
            </a:pPr>
            <a:r>
              <a:rPr lang="es-ES" sz="2000"/>
              <a:t>	TRAS EL ALTA HOSPITALARIA, LAS CAUSAS DE TEMOR RELACIONADAS CON PROBLEMAS FÍSICOS, PSICOSOCIALES Y DE ADAPTACIÓN A LA SOCIEDAD PUEDEN DIFICULTAR AÚN MÁS SU RECUPERACIÓN. </a:t>
            </a:r>
          </a:p>
        </p:txBody>
      </p:sp>
      <p:pic>
        <p:nvPicPr>
          <p:cNvPr id="10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3178175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4098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4098" r:id="rId4" imgW="7098558" imgH="1835593" progId="">
              <p:embed/>
            </p:oleObj>
          </a:graphicData>
        </a:graphic>
      </p:graphicFrame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1146175" y="246063"/>
            <a:ext cx="5703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608013" y="1976438"/>
            <a:ext cx="7561262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s-ES" sz="2400"/>
              <a:t>	</a:t>
            </a:r>
            <a:r>
              <a:rPr lang="es-ES" sz="2000"/>
              <a:t>Tras la revisión bibliográfica pertinente y desde la experiencia clínica de los investigadores en la unidad clínica de hematología: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endParaRPr lang="es-ES" sz="2000">
              <a:solidFill>
                <a:srgbClr val="660033"/>
              </a:solidFill>
            </a:endParaRPr>
          </a:p>
        </p:txBody>
      </p:sp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812800" y="493713"/>
            <a:ext cx="5165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81025" y="625475"/>
            <a:ext cx="4513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HIPÓTESIS</a:t>
            </a:r>
          </a:p>
        </p:txBody>
      </p:sp>
      <p:pic>
        <p:nvPicPr>
          <p:cNvPr id="11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14" name="13 Rectángulo redondeado"/>
          <p:cNvSpPr/>
          <p:nvPr/>
        </p:nvSpPr>
        <p:spPr>
          <a:xfrm>
            <a:off x="812800" y="3744913"/>
            <a:ext cx="7532688" cy="1930400"/>
          </a:xfrm>
          <a:prstGeom prst="roundRect">
            <a:avLst/>
          </a:prstGeom>
          <a:solidFill>
            <a:srgbClr val="CCCC99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000" dirty="0">
                <a:solidFill>
                  <a:schemeClr val="tx1"/>
                </a:solidFill>
              </a:rPr>
              <a:t>PARTIMOS DEL CONVENCIMIENTO DE QUE </a:t>
            </a:r>
            <a:r>
              <a:rPr lang="es-ES" sz="2000" dirty="0" smtClean="0">
                <a:solidFill>
                  <a:schemeClr val="tx1"/>
                </a:solidFill>
              </a:rPr>
              <a:t> EXISTEN </a:t>
            </a:r>
            <a:r>
              <a:rPr lang="es-ES" sz="2000" dirty="0">
                <a:solidFill>
                  <a:schemeClr val="tx1"/>
                </a:solidFill>
              </a:rPr>
              <a:t>DIVERSIDAD DE CAUSAS Y/O FUENTES DE TEMOR EN LOS PACIENTES SOMETIDOS A TPH ANTE LA PERSPECTIVA DEL ALTA HOSPITALARIA. 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 redondeado"/>
          <p:cNvSpPr/>
          <p:nvPr/>
        </p:nvSpPr>
        <p:spPr>
          <a:xfrm>
            <a:off x="754063" y="2206625"/>
            <a:ext cx="7997825" cy="1044575"/>
          </a:xfrm>
          <a:prstGeom prst="roundRect">
            <a:avLst/>
          </a:prstGeom>
          <a:solidFill>
            <a:srgbClr val="CCCC99">
              <a:alpha val="2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3468688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5122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5122" r:id="rId4" imgW="7098558" imgH="1835593" progId="">
              <p:embed/>
            </p:oleObj>
          </a:graphicData>
        </a:graphic>
      </p:graphicFrame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96900" y="623888"/>
            <a:ext cx="5514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OBJETIVOS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725488" y="1479550"/>
            <a:ext cx="7880350" cy="547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 b="1">
                <a:solidFill>
                  <a:srgbClr val="336600"/>
                </a:solidFill>
              </a:rPr>
              <a:t>Objetivo principal:</a:t>
            </a:r>
          </a:p>
          <a:p>
            <a:pPr algn="just">
              <a:spcBef>
                <a:spcPct val="50000"/>
              </a:spcBef>
            </a:pPr>
            <a:r>
              <a:rPr lang="es-ES" sz="2000" b="1">
                <a:solidFill>
                  <a:srgbClr val="336600"/>
                </a:solidFill>
              </a:rPr>
              <a:t>	</a:t>
            </a:r>
          </a:p>
          <a:p>
            <a:pPr algn="just">
              <a:spcBef>
                <a:spcPct val="50000"/>
              </a:spcBef>
            </a:pPr>
            <a:r>
              <a:rPr lang="es-ES" sz="2000"/>
              <a:t>Conocer las inquietudes, percepciones, angustias y temores de los pacientes trasplantados de PH en relación al alta hospitalaria.</a:t>
            </a:r>
            <a:endParaRPr lang="es-ES" sz="2000" b="1">
              <a:solidFill>
                <a:srgbClr val="336600"/>
              </a:solidFill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endParaRPr lang="es-ES" sz="2000" b="1">
              <a:solidFill>
                <a:srgbClr val="336600"/>
              </a:solidFill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s-ES" sz="2000" b="1">
                <a:solidFill>
                  <a:srgbClr val="336600"/>
                </a:solidFill>
              </a:rPr>
              <a:t>Objetivos específicos: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es-ES" sz="2000"/>
              <a:t>  Describir las vivencias del paciente durante el proceso trasplante.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es-ES" sz="2000"/>
              <a:t>  Conocer demandas de información al alta hospitalaria.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es-ES" sz="2000"/>
              <a:t>  Conocer opiniones y expectativas de los pacientes acerca del        proceso trasplante y post-trasplante.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es-ES" sz="2000"/>
              <a:t>  Identificar necesidades de formación e información.</a:t>
            </a:r>
          </a:p>
          <a:p>
            <a:pPr algn="just">
              <a:spcBef>
                <a:spcPct val="50000"/>
              </a:spcBef>
            </a:pPr>
            <a:endParaRPr lang="es-ES" sz="2000"/>
          </a:p>
        </p:txBody>
      </p:sp>
      <p:pic>
        <p:nvPicPr>
          <p:cNvPr id="9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137025" cy="750887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6146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6146" r:id="rId4" imgW="7098558" imgH="1835593" progId="">
              <p:embed/>
            </p:oleObj>
          </a:graphicData>
        </a:graphic>
      </p:graphicFrame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81025" y="623888"/>
            <a:ext cx="4543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METODOLOGÍA</a:t>
            </a:r>
          </a:p>
        </p:txBody>
      </p:sp>
      <p:sp>
        <p:nvSpPr>
          <p:cNvPr id="6149" name="9 CuadroTexto"/>
          <p:cNvSpPr txBox="1">
            <a:spLocks noChangeArrowheads="1"/>
          </p:cNvSpPr>
          <p:nvPr/>
        </p:nvSpPr>
        <p:spPr bwMode="auto">
          <a:xfrm>
            <a:off x="709613" y="1509713"/>
            <a:ext cx="812958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dirty="0"/>
              <a:t>ESTUDIO CUALITATIVO DE ENFOQUE FENOMENOLÓGICO.</a:t>
            </a:r>
          </a:p>
          <a:p>
            <a:pPr algn="just"/>
            <a:endParaRPr lang="es-ES_tradnl" sz="2000" dirty="0"/>
          </a:p>
          <a:p>
            <a:pPr algn="just">
              <a:buFont typeface="Wingdings" pitchFamily="2" charset="2"/>
              <a:buChar char="Ø"/>
            </a:pPr>
            <a:r>
              <a:rPr lang="es-ES_tradnl" sz="2000" dirty="0">
                <a:solidFill>
                  <a:srgbClr val="0070C0"/>
                </a:solidFill>
              </a:rPr>
              <a:t>Población: </a:t>
            </a:r>
            <a:r>
              <a:rPr lang="es-ES_tradnl" sz="2000" dirty="0"/>
              <a:t>pacientes ingresados en la Unidad de trasplante de PH del HRU Carlos Haya (sin atender a diagnóstico  ni modalidad de trasplante).</a:t>
            </a:r>
          </a:p>
          <a:p>
            <a:pPr algn="just"/>
            <a:endParaRPr lang="es-ES_tradnl" sz="2000" dirty="0"/>
          </a:p>
          <a:p>
            <a:pPr algn="just">
              <a:buFont typeface="Wingdings" pitchFamily="2" charset="2"/>
              <a:buChar char="Ø"/>
            </a:pPr>
            <a:r>
              <a:rPr lang="es-ES_tradnl" sz="2000" dirty="0">
                <a:solidFill>
                  <a:srgbClr val="3366FF"/>
                </a:solidFill>
              </a:rPr>
              <a:t>Tamaño:</a:t>
            </a:r>
            <a:r>
              <a:rPr lang="es-ES_tradnl" sz="2000" dirty="0"/>
              <a:t> </a:t>
            </a:r>
            <a:r>
              <a:rPr lang="es-ES_tradnl" sz="2000" dirty="0" smtClean="0"/>
              <a:t>48 pacientes </a:t>
            </a:r>
            <a:r>
              <a:rPr lang="es-ES_tradnl" sz="2000" dirty="0"/>
              <a:t>trasplantados desde marzo a diciembre 2011 que no </a:t>
            </a:r>
            <a:r>
              <a:rPr lang="es-ES_tradnl" sz="2000" dirty="0" smtClean="0"/>
              <a:t>pertenecen al </a:t>
            </a:r>
            <a:r>
              <a:rPr lang="es-ES_tradnl" sz="2000" dirty="0"/>
              <a:t>grupo de exclusión, determinado por  el principio de saturación de datos.</a:t>
            </a:r>
          </a:p>
          <a:p>
            <a:pPr algn="just"/>
            <a:endParaRPr lang="es-ES_tradnl" sz="2000" dirty="0"/>
          </a:p>
          <a:p>
            <a:pPr algn="just">
              <a:buFont typeface="Wingdings" pitchFamily="2" charset="2"/>
              <a:buChar char="Ø"/>
            </a:pPr>
            <a:r>
              <a:rPr lang="es-ES_tradnl" sz="2000" dirty="0">
                <a:solidFill>
                  <a:srgbClr val="0070C0"/>
                </a:solidFill>
              </a:rPr>
              <a:t>Criterios de exclusión: </a:t>
            </a:r>
            <a:r>
              <a:rPr lang="es-ES_tradnl" sz="2000" dirty="0"/>
              <a:t>No comprender el idioma, alteraciones psíquicas o antecedentes de enfermedad psiquiátrica, pacientes cuyo estado mental no permita la conversación, pacientes con un índice de </a:t>
            </a:r>
            <a:r>
              <a:rPr lang="es-ES_tradnl" sz="2000" dirty="0" err="1"/>
              <a:t>Pfeiffer</a:t>
            </a:r>
            <a:r>
              <a:rPr lang="es-ES_tradnl" sz="2000" dirty="0"/>
              <a:t> </a:t>
            </a:r>
            <a:r>
              <a:rPr lang="es-ES_tradnl" sz="2000" dirty="0">
                <a:cs typeface="Arial" charset="0"/>
              </a:rPr>
              <a:t>≥</a:t>
            </a:r>
            <a:r>
              <a:rPr lang="es-ES_tradnl" sz="2000" dirty="0"/>
              <a:t>4, ingreso para trasplante fuera de la unidad de trasplante.</a:t>
            </a:r>
          </a:p>
          <a:p>
            <a:pPr algn="just">
              <a:buFont typeface="Wingdings" pitchFamily="2" charset="2"/>
              <a:buChar char="Ø"/>
            </a:pPr>
            <a:endParaRPr lang="es-ES_tradnl" sz="2000" dirty="0"/>
          </a:p>
        </p:txBody>
      </p:sp>
      <p:pic>
        <p:nvPicPr>
          <p:cNvPr id="8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005263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7170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7170" r:id="rId4" imgW="7098558" imgH="1835593" progId="">
              <p:embed/>
            </p:oleObj>
          </a:graphicData>
        </a:graphic>
      </p:graphicFrame>
      <p:sp>
        <p:nvSpPr>
          <p:cNvPr id="7172" name="8 CuadroTexto"/>
          <p:cNvSpPr txBox="1">
            <a:spLocks noChangeArrowheads="1"/>
          </p:cNvSpPr>
          <p:nvPr/>
        </p:nvSpPr>
        <p:spPr bwMode="auto">
          <a:xfrm>
            <a:off x="536575" y="1562100"/>
            <a:ext cx="816610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s-ES" sz="2000" dirty="0">
                <a:solidFill>
                  <a:srgbClr val="0070C0"/>
                </a:solidFill>
              </a:rPr>
              <a:t> Recogida de datos:</a:t>
            </a:r>
          </a:p>
          <a:p>
            <a:r>
              <a:rPr lang="es-ES" sz="2400" b="1" dirty="0"/>
              <a:t>ENTREVISTA SEMIESTRUCTURADA </a:t>
            </a:r>
            <a:r>
              <a:rPr lang="es-ES" sz="2000" dirty="0"/>
              <a:t>en el módulo de trasplante, previa firma del Consentimiento Informado.</a:t>
            </a:r>
          </a:p>
          <a:p>
            <a:r>
              <a:rPr lang="es-ES" sz="2000" dirty="0"/>
              <a:t>Desde </a:t>
            </a:r>
            <a:r>
              <a:rPr lang="es-ES" sz="2000" b="1" dirty="0"/>
              <a:t>30 de marzo a 5 de diciembre 2011: 48 trasplantes</a:t>
            </a:r>
            <a:r>
              <a:rPr lang="es-ES" sz="2000" dirty="0"/>
              <a:t>.</a:t>
            </a:r>
          </a:p>
          <a:p>
            <a:endParaRPr lang="es-ES" sz="2000" dirty="0"/>
          </a:p>
          <a:p>
            <a:endParaRPr lang="es-ES" sz="2000" dirty="0"/>
          </a:p>
          <a:p>
            <a:r>
              <a:rPr lang="es-ES" sz="2000" dirty="0"/>
              <a:t>Se hicieron </a:t>
            </a:r>
            <a:r>
              <a:rPr lang="es-ES" sz="2000" b="1" dirty="0"/>
              <a:t>27 entrevistas </a:t>
            </a:r>
          </a:p>
          <a:p>
            <a:endParaRPr lang="es-ES" sz="2000" dirty="0"/>
          </a:p>
          <a:p>
            <a:endParaRPr lang="es-ES" sz="2000" dirty="0"/>
          </a:p>
          <a:p>
            <a:pPr>
              <a:buFont typeface="Wingdings" pitchFamily="2" charset="2"/>
              <a:buChar char="Ø"/>
            </a:pPr>
            <a:r>
              <a:rPr lang="es-ES" sz="2000" b="1" dirty="0" smtClean="0">
                <a:solidFill>
                  <a:srgbClr val="3366FF"/>
                </a:solidFill>
              </a:rPr>
              <a:t>21 pacientes no fueron entrevistados:</a:t>
            </a:r>
          </a:p>
          <a:p>
            <a:pPr lvl="1">
              <a:buFont typeface="Wingdings" pitchFamily="2" charset="2"/>
              <a:buChar char="ü"/>
            </a:pPr>
            <a:r>
              <a:rPr lang="es-ES" sz="2000" dirty="0"/>
              <a:t>5 no se realizan por tener el equipo investigador vacaciones.</a:t>
            </a:r>
          </a:p>
          <a:p>
            <a:pPr lvl="1">
              <a:buFont typeface="Wingdings" pitchFamily="2" charset="2"/>
              <a:buChar char="ü"/>
            </a:pPr>
            <a:r>
              <a:rPr lang="es-ES" sz="2000" dirty="0"/>
              <a:t>8 los pacientes no quisieron.</a:t>
            </a:r>
          </a:p>
          <a:p>
            <a:pPr lvl="1">
              <a:buFont typeface="Wingdings" pitchFamily="2" charset="2"/>
              <a:buChar char="ü"/>
            </a:pPr>
            <a:r>
              <a:rPr lang="es-ES" sz="2000" dirty="0"/>
              <a:t>3 fueron alta antes de la fecha prevista.</a:t>
            </a:r>
          </a:p>
          <a:p>
            <a:pPr lvl="1">
              <a:buFont typeface="Wingdings" pitchFamily="2" charset="2"/>
              <a:buChar char="ü"/>
            </a:pPr>
            <a:r>
              <a:rPr lang="es-ES" sz="2000" dirty="0"/>
              <a:t>3 no se pudieron realizar por mal estado del paciente.</a:t>
            </a:r>
          </a:p>
          <a:p>
            <a:pPr lvl="1">
              <a:buFont typeface="Wingdings" pitchFamily="2" charset="2"/>
              <a:buChar char="ü"/>
            </a:pPr>
            <a:r>
              <a:rPr lang="es-ES" sz="2000" dirty="0"/>
              <a:t>1 barrera lingüística.</a:t>
            </a:r>
          </a:p>
          <a:p>
            <a:pPr lvl="1">
              <a:buFont typeface="Wingdings" pitchFamily="2" charset="2"/>
              <a:buChar char="ü"/>
            </a:pPr>
            <a:r>
              <a:rPr lang="es-ES" sz="2000" dirty="0"/>
              <a:t>1 </a:t>
            </a:r>
            <a:r>
              <a:rPr lang="es-ES" sz="2000" dirty="0" err="1"/>
              <a:t>exitus</a:t>
            </a:r>
            <a:r>
              <a:rPr lang="es-ES" sz="2000" dirty="0"/>
              <a:t>.</a:t>
            </a:r>
            <a:endParaRPr lang="es-ES" sz="1600" dirty="0"/>
          </a:p>
        </p:txBody>
      </p:sp>
      <p:sp>
        <p:nvSpPr>
          <p:cNvPr id="7177" name="Text Box 6"/>
          <p:cNvSpPr txBox="1">
            <a:spLocks noChangeArrowheads="1"/>
          </p:cNvSpPr>
          <p:nvPr/>
        </p:nvSpPr>
        <p:spPr bwMode="auto">
          <a:xfrm>
            <a:off x="609600" y="638175"/>
            <a:ext cx="454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METODOLOGÍA</a:t>
            </a:r>
          </a:p>
        </p:txBody>
      </p:sp>
      <p:sp>
        <p:nvSpPr>
          <p:cNvPr id="7" name="6 Rectángulo"/>
          <p:cNvSpPr/>
          <p:nvPr/>
        </p:nvSpPr>
        <p:spPr>
          <a:xfrm>
            <a:off x="4064000" y="3121025"/>
            <a:ext cx="4848225" cy="11461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Wingdings" pitchFamily="2" charset="2"/>
              <a:buChar char="ü"/>
              <a:defRPr/>
            </a:pPr>
            <a:r>
              <a:rPr lang="es-ES" sz="1600" dirty="0">
                <a:solidFill>
                  <a:schemeClr val="tx1"/>
                </a:solidFill>
              </a:rPr>
              <a:t>Edad: entre 19-67 años.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S" sz="1600" dirty="0">
                <a:solidFill>
                  <a:schemeClr val="tx1"/>
                </a:solidFill>
              </a:rPr>
              <a:t>Sexo:18 hombres - 9 mujeres (66% hombres-33% mujeres).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S" sz="1600" dirty="0">
                <a:solidFill>
                  <a:schemeClr val="tx1"/>
                </a:solidFill>
              </a:rPr>
              <a:t>Tipo de TPH:(</a:t>
            </a:r>
            <a:r>
              <a:rPr lang="es-ES" sz="1600" b="1" dirty="0">
                <a:solidFill>
                  <a:schemeClr val="tx1"/>
                </a:solidFill>
              </a:rPr>
              <a:t>19</a:t>
            </a:r>
            <a:r>
              <a:rPr lang="es-ES" sz="1600" dirty="0">
                <a:solidFill>
                  <a:schemeClr val="tx1"/>
                </a:solidFill>
              </a:rPr>
              <a:t>)</a:t>
            </a:r>
            <a:r>
              <a:rPr lang="en-GB" sz="1600" dirty="0">
                <a:solidFill>
                  <a:schemeClr val="tx1"/>
                </a:solidFill>
              </a:rPr>
              <a:t>Auto TPH, (</a:t>
            </a:r>
            <a:r>
              <a:rPr lang="en-GB" sz="1600" b="1" dirty="0">
                <a:solidFill>
                  <a:schemeClr val="tx1"/>
                </a:solidFill>
              </a:rPr>
              <a:t>6</a:t>
            </a:r>
            <a:r>
              <a:rPr lang="en-GB" sz="1600" dirty="0">
                <a:solidFill>
                  <a:schemeClr val="tx1"/>
                </a:solidFill>
              </a:rPr>
              <a:t>) </a:t>
            </a:r>
            <a:r>
              <a:rPr lang="en-GB" sz="1600" dirty="0" err="1">
                <a:solidFill>
                  <a:schemeClr val="tx1"/>
                </a:solidFill>
              </a:rPr>
              <a:t>Alo</a:t>
            </a:r>
            <a:r>
              <a:rPr lang="en-GB" sz="1600" dirty="0">
                <a:solidFill>
                  <a:schemeClr val="tx1"/>
                </a:solidFill>
              </a:rPr>
              <a:t> TPH,(</a:t>
            </a:r>
            <a:r>
              <a:rPr lang="en-GB" sz="1600" b="1" dirty="0">
                <a:solidFill>
                  <a:schemeClr val="tx1"/>
                </a:solidFill>
              </a:rPr>
              <a:t>2</a:t>
            </a:r>
            <a:r>
              <a:rPr lang="en-GB" sz="1600" dirty="0">
                <a:solidFill>
                  <a:schemeClr val="tx1"/>
                </a:solidFill>
              </a:rPr>
              <a:t>)SCU.</a:t>
            </a:r>
            <a:endParaRPr lang="es-ES" sz="1600" dirty="0">
              <a:solidFill>
                <a:schemeClr val="tx1"/>
              </a:solidFill>
            </a:endParaRPr>
          </a:p>
        </p:txBody>
      </p:sp>
      <p:sp>
        <p:nvSpPr>
          <p:cNvPr id="8" name="7 Cheurón"/>
          <p:cNvSpPr/>
          <p:nvPr/>
        </p:nvSpPr>
        <p:spPr>
          <a:xfrm>
            <a:off x="3657600" y="3541713"/>
            <a:ext cx="347663" cy="260350"/>
          </a:xfrm>
          <a:prstGeom prst="chevron">
            <a:avLst>
              <a:gd name="adj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tx1"/>
              </a:solidFill>
            </a:endParaRPr>
          </a:p>
        </p:txBody>
      </p:sp>
      <p:pic>
        <p:nvPicPr>
          <p:cNvPr id="10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3838" y="373063"/>
            <a:ext cx="7091362" cy="914400"/>
          </a:xfrm>
        </p:spPr>
        <p:txBody>
          <a:bodyPr/>
          <a:lstStyle/>
          <a:p>
            <a:pPr eaLnBrk="1" hangingPunct="1"/>
            <a:r>
              <a:rPr lang="es-ES" smtClean="0">
                <a:hlinkClick r:id="rId4" action="ppaction://hlinkfile"/>
              </a:rPr>
              <a:t> </a:t>
            </a:r>
          </a:p>
        </p:txBody>
      </p:sp>
      <p:graphicFrame>
        <p:nvGraphicFramePr>
          <p:cNvPr id="8194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8194" r:id="rId5" imgW="7098558" imgH="1835593" progId="">
              <p:embed/>
            </p:oleObj>
          </a:graphicData>
        </a:graphic>
      </p:graphicFrame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79438" y="654050"/>
            <a:ext cx="6792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>
                <a:solidFill>
                  <a:srgbClr val="A600A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METODOLOGÍA: Entrevista</a:t>
            </a:r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593725" y="1438275"/>
            <a:ext cx="809942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b="1"/>
              <a:t>Datos sociodemográficos.</a:t>
            </a:r>
          </a:p>
          <a:p>
            <a:pPr>
              <a:buFont typeface="Wingdings" pitchFamily="2" charset="2"/>
              <a:buChar char="ü"/>
            </a:pPr>
            <a:r>
              <a:rPr lang="es-ES_tradnl" b="1"/>
              <a:t>Modalidad de TPH.</a:t>
            </a:r>
          </a:p>
          <a:p>
            <a:pPr>
              <a:buFont typeface="Wingdings" pitchFamily="2" charset="2"/>
              <a:buChar char="ü"/>
            </a:pPr>
            <a:r>
              <a:rPr lang="es-ES_tradnl" b="1"/>
              <a:t>Dimensiones de estudio:</a:t>
            </a:r>
          </a:p>
          <a:p>
            <a:pPr lvl="1">
              <a:buFont typeface="Wingdings" pitchFamily="2" charset="2"/>
              <a:buChar char="Ø"/>
            </a:pPr>
            <a:r>
              <a:rPr lang="es-ES_tradnl" b="1"/>
              <a:t>Alteración del rol</a:t>
            </a:r>
            <a:r>
              <a:rPr lang="es-ES_tradnl"/>
              <a:t>: social; familiar; profesional</a:t>
            </a:r>
          </a:p>
          <a:p>
            <a:pPr lvl="1">
              <a:buFont typeface="Wingdings" pitchFamily="2" charset="2"/>
              <a:buChar char="Ø"/>
            </a:pPr>
            <a:r>
              <a:rPr lang="es-ES_tradnl" b="1"/>
              <a:t>Efectos 2º del proceso del trasplante</a:t>
            </a:r>
            <a:r>
              <a:rPr lang="es-ES_tradnl"/>
              <a:t> </a:t>
            </a:r>
          </a:p>
          <a:p>
            <a:r>
              <a:rPr lang="es-ES_tradnl"/>
              <a:t>	-   Alteración de la imagen corporal. </a:t>
            </a:r>
          </a:p>
          <a:p>
            <a:r>
              <a:rPr lang="es-ES_tradnl"/>
              <a:t>	-   Incapacidad para realizar las actividades de la vida diaria.</a:t>
            </a:r>
          </a:p>
          <a:p>
            <a:r>
              <a:rPr lang="es-ES_tradnl"/>
              <a:t>	-   Riesgo de infecciones. </a:t>
            </a:r>
          </a:p>
          <a:p>
            <a:pPr lvl="1">
              <a:buFont typeface="Wingdings" pitchFamily="2" charset="2"/>
              <a:buChar char="Ø"/>
            </a:pPr>
            <a:r>
              <a:rPr lang="es-ES_tradnl" b="1"/>
              <a:t>Evolución de la enfermedad</a:t>
            </a:r>
          </a:p>
          <a:p>
            <a:r>
              <a:rPr lang="es-ES_tradnl"/>
              <a:t>	-   Miedo a la muerte. </a:t>
            </a:r>
          </a:p>
          <a:p>
            <a:r>
              <a:rPr lang="es-ES_tradnl"/>
              <a:t>	-   Miedo al dolor.</a:t>
            </a:r>
          </a:p>
          <a:p>
            <a:r>
              <a:rPr lang="es-ES_tradnl"/>
              <a:t>	-   Recaída. </a:t>
            </a:r>
          </a:p>
          <a:p>
            <a:pPr lvl="1">
              <a:buFont typeface="Wingdings" pitchFamily="2" charset="2"/>
              <a:buChar char="Ø"/>
            </a:pPr>
            <a:r>
              <a:rPr lang="es-ES_tradnl" b="1"/>
              <a:t>Incertidumbre de futuro</a:t>
            </a:r>
            <a:r>
              <a:rPr lang="es-ES_tradnl"/>
              <a:t> </a:t>
            </a:r>
          </a:p>
          <a:p>
            <a:r>
              <a:rPr lang="es-ES_tradnl"/>
              <a:t>	-   Abandono del módulo de aislamiento.   </a:t>
            </a:r>
          </a:p>
          <a:p>
            <a:r>
              <a:rPr lang="es-ES_tradnl"/>
              <a:t>	-   Restricciones de la vida fuera del hospital.</a:t>
            </a:r>
          </a:p>
          <a:p>
            <a:r>
              <a:rPr lang="es-ES_tradnl"/>
              <a:t>	-   Recomendaciones de la vida fuera del hospital.</a:t>
            </a:r>
          </a:p>
          <a:p>
            <a:r>
              <a:rPr lang="es-ES_tradnl"/>
              <a:t>	-   Régimen de controles y visitas hospitalarias.</a:t>
            </a:r>
          </a:p>
          <a:p>
            <a:pPr lvl="1">
              <a:buFont typeface="Wingdings" pitchFamily="2" charset="2"/>
              <a:buChar char="Ø"/>
            </a:pPr>
            <a:r>
              <a:rPr lang="es-ES_tradnl" b="1"/>
              <a:t>Déficit de conocimientos.</a:t>
            </a:r>
            <a:endParaRPr lang="es-ES" b="1"/>
          </a:p>
        </p:txBody>
      </p:sp>
      <p:pic>
        <p:nvPicPr>
          <p:cNvPr id="8" name="rg_hi" descr="http://t1.gstatic.com/images?q=tbn:ANd9GcQRe7rh08Ley3C8dym5_XY3R_xk2zBrKf84ONADFtKBJueMdS1-">
            <a:hlinkClick r:id="rId6"/>
          </p:cNvPr>
          <p:cNvPicPr/>
          <p:nvPr/>
        </p:nvPicPr>
        <p:blipFill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g_hi" descr="http://t1.gstatic.com/images?q=tbn:ANd9GcSMk_BUTV9QP_5jK_FzXOGd7HEorha-KAmxMi1KXsOwfxq-nhrg0w">
            <a:hlinkClick r:id="rId8"/>
          </p:cNvPr>
          <p:cNvPicPr/>
          <p:nvPr/>
        </p:nvPicPr>
        <p:blipFill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5" name="AutoShape 12"/>
          <p:cNvSpPr>
            <a:spLocks noChangeArrowheads="1"/>
          </p:cNvSpPr>
          <p:nvPr/>
        </p:nvSpPr>
        <p:spPr bwMode="auto">
          <a:xfrm>
            <a:off x="827088" y="2554288"/>
            <a:ext cx="7896225" cy="2351087"/>
          </a:xfrm>
          <a:prstGeom prst="roundRect">
            <a:avLst>
              <a:gd name="adj" fmla="val 16667"/>
            </a:avLst>
          </a:prstGeom>
          <a:solidFill>
            <a:srgbClr val="CCCC99">
              <a:alpha val="2509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7813"/>
            <a:ext cx="4005263" cy="1143000"/>
          </a:xfrm>
        </p:spPr>
        <p:txBody>
          <a:bodyPr/>
          <a:lstStyle/>
          <a:p>
            <a:pPr eaLnBrk="1" hangingPunct="1"/>
            <a:r>
              <a:rPr lang="es-ES" smtClean="0"/>
              <a:t> </a:t>
            </a:r>
          </a:p>
        </p:txBody>
      </p:sp>
      <p:graphicFrame>
        <p:nvGraphicFramePr>
          <p:cNvPr id="72707" name="Object 4"/>
          <p:cNvGraphicFramePr>
            <a:graphicFrameLocks/>
          </p:cNvGraphicFramePr>
          <p:nvPr>
            <p:ph idx="4294967295"/>
          </p:nvPr>
        </p:nvGraphicFramePr>
        <p:xfrm>
          <a:off x="6991350" y="6359525"/>
          <a:ext cx="1758950" cy="339725"/>
        </p:xfrm>
        <a:graphic>
          <a:graphicData uri="http://schemas.openxmlformats.org/presentationml/2006/ole">
            <p:oleObj spid="_x0000_s72707" r:id="rId4" imgW="7098558" imgH="1835593" progId="">
              <p:embed/>
            </p:oleObj>
          </a:graphicData>
        </a:graphic>
      </p:graphicFrame>
      <p:sp>
        <p:nvSpPr>
          <p:cNvPr id="72709" name="8 CuadroTexto"/>
          <p:cNvSpPr txBox="1">
            <a:spLocks noChangeArrowheads="1"/>
          </p:cNvSpPr>
          <p:nvPr/>
        </p:nvSpPr>
        <p:spPr bwMode="auto">
          <a:xfrm>
            <a:off x="536575" y="1562100"/>
            <a:ext cx="8166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s-ES" sz="2000">
                <a:solidFill>
                  <a:srgbClr val="0070C0"/>
                </a:solidFill>
              </a:rPr>
              <a:t> Análisis de datos:</a:t>
            </a:r>
          </a:p>
        </p:txBody>
      </p:sp>
      <p:sp>
        <p:nvSpPr>
          <p:cNvPr id="7177" name="Text Box 6"/>
          <p:cNvSpPr txBox="1">
            <a:spLocks noChangeArrowheads="1"/>
          </p:cNvSpPr>
          <p:nvPr/>
        </p:nvSpPr>
        <p:spPr bwMode="auto">
          <a:xfrm>
            <a:off x="609600" y="638175"/>
            <a:ext cx="454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METODOLOGÍA</a:t>
            </a:r>
          </a:p>
        </p:txBody>
      </p:sp>
      <p:pic>
        <p:nvPicPr>
          <p:cNvPr id="10" name="rg_hi" descr="http://t1.gstatic.com/images?q=tbn:ANd9GcQRe7rh08Ley3C8dym5_XY3R_xk2zBrKf84ONADFtKBJueMdS1-">
            <a:hlinkClick r:id="rId5"/>
          </p:cNvPr>
          <p:cNvPicPr/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760686" y="0"/>
            <a:ext cx="2229529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g_hi" descr="http://t1.gstatic.com/images?q=tbn:ANd9GcSMk_BUTV9QP_5jK_FzXOGd7HEorha-KAmxMi1KXsOwfxq-nhrg0w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48713" y="0"/>
            <a:ext cx="2195287" cy="71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71885" y="261257"/>
            <a:ext cx="32768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17º Congreso Nacional de Enfermería Hematológica  </a:t>
            </a:r>
          </a:p>
          <a:p>
            <a:pPr eaLnBrk="0" hangingPunct="0">
              <a:defRPr/>
            </a:pPr>
            <a:r>
              <a:rPr lang="es-ES_tradnl" sz="11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Segovia  18-20 de Octubre 2012 </a:t>
            </a:r>
            <a:endParaRPr lang="es-ES_tradnl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72714" name="Rectangle 11"/>
          <p:cNvSpPr>
            <a:spLocks noChangeArrowheads="1"/>
          </p:cNvSpPr>
          <p:nvPr/>
        </p:nvSpPr>
        <p:spPr bwMode="auto">
          <a:xfrm>
            <a:off x="933450" y="2024063"/>
            <a:ext cx="7658100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s-ES_tradnl" sz="2000"/>
              <a:t>Método de Taylor y Bogdan (2002) modificado</a:t>
            </a:r>
            <a:r>
              <a:rPr lang="es-ES_tradnl"/>
              <a:t>:</a:t>
            </a:r>
          </a:p>
          <a:p>
            <a:r>
              <a:rPr lang="es-ES_tradnl"/>
              <a:t> </a:t>
            </a:r>
          </a:p>
          <a:p>
            <a:pPr algn="just"/>
            <a:r>
              <a:rPr lang="es-ES" sz="2000"/>
              <a:t>"El análisis de datos es un proceso en continuo progreso en la investigación cualitativa. La recolección y el análisis de datos van de la mano. A lo largo de la observación participante, la entrevista en profundidad y las otras investigaciones cualitativas, los investigadores siguen la pista de los temas emergentes, leen sus notas de campo o transcripciones y desarrollan conceptos y proposiciones para empezar a dar sentido a sus datos."  </a:t>
            </a:r>
          </a:p>
          <a:p>
            <a:endParaRPr lang="es-ES" sz="2000"/>
          </a:p>
          <a:p>
            <a:pPr algn="just"/>
            <a:r>
              <a:rPr lang="es-ES" sz="2000"/>
              <a:t>Es un método flexible, dinámico y reiterativo donde el investigador va a la búsqueda del significado, esto es, a la búsqueda de temas.</a:t>
            </a:r>
          </a:p>
          <a:p>
            <a:pPr eaLnBrk="0" hangingPunct="0"/>
            <a:endParaRPr lang="es-ES" sz="200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as">
  <a:themeElements>
    <a:clrScheme name="Capa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Capa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a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a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a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a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a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a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a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1040</TotalTime>
  <Words>994</Words>
  <Application>Microsoft Office PowerPoint</Application>
  <PresentationFormat>Presentación en pantalla (4:3)</PresentationFormat>
  <Paragraphs>241</Paragraphs>
  <Slides>17</Slides>
  <Notes>17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Capas</vt:lpstr>
      <vt:lpstr>PERSPECTIVAS AL ALTA DEL PACIENTE TRASPLANTADO DE PROGENITORES HEMATOPOYÉTICOS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PACIENTE TRASPLANTADO DE PROGENITORES HEMATOPOYÉTICOS: PERCEPCIONES Y TEMORES</dc:title>
  <dc:creator>oncol021</dc:creator>
  <cp:lastModifiedBy>Ana Maria</cp:lastModifiedBy>
  <cp:revision>63</cp:revision>
  <dcterms:created xsi:type="dcterms:W3CDTF">2012-04-20T10:02:06Z</dcterms:created>
  <dcterms:modified xsi:type="dcterms:W3CDTF">2012-10-19T06:15:59Z</dcterms:modified>
</cp:coreProperties>
</file>